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636" r:id="rId5"/>
    <p:sldId id="268" r:id="rId6"/>
    <p:sldId id="644" r:id="rId7"/>
    <p:sldId id="643" r:id="rId8"/>
    <p:sldId id="642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316" r:id="rId17"/>
    <p:sldId id="317" r:id="rId18"/>
    <p:sldId id="305" r:id="rId19"/>
    <p:sldId id="306" r:id="rId20"/>
    <p:sldId id="307" r:id="rId21"/>
    <p:sldId id="30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33" r:id="rId45"/>
    <p:sldId id="334" r:id="rId46"/>
    <p:sldId id="335" r:id="rId47"/>
    <p:sldId id="336" r:id="rId48"/>
    <p:sldId id="337" r:id="rId49"/>
    <p:sldId id="338" r:id="rId50"/>
    <p:sldId id="342" r:id="rId51"/>
    <p:sldId id="343" r:id="rId52"/>
    <p:sldId id="344" r:id="rId53"/>
  </p:sldIdLst>
  <p:sldSz cx="13004800" cy="9753600"/>
  <p:notesSz cx="130048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5"/>
    <p:restoredTop sz="94666"/>
  </p:normalViewPr>
  <p:slideViewPr>
    <p:cSldViewPr>
      <p:cViewPr varScale="1">
        <p:scale>
          <a:sx n="72" d="100"/>
          <a:sy n="72" d="100"/>
        </p:scale>
        <p:origin x="1216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44500" y="482600"/>
            <a:ext cx="737108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34A5DA"/>
                </a:solidFill>
                <a:latin typeface="DIN Condensed"/>
                <a:cs typeface="DIN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 u="sng">
                <a:solidFill>
                  <a:srgbClr val="34A5DA"/>
                </a:solidFill>
                <a:latin typeface="AvenirNext-Medium"/>
                <a:cs typeface="AvenirNext-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34A5DA"/>
                </a:solidFill>
                <a:latin typeface="DIN Condensed"/>
                <a:cs typeface="DIN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 u="sng">
                <a:solidFill>
                  <a:srgbClr val="34A5DA"/>
                </a:solidFill>
                <a:latin typeface="AvenirNext-Medium"/>
                <a:cs typeface="AvenirNext-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34A5DA"/>
                </a:solidFill>
                <a:latin typeface="DIN Condensed"/>
                <a:cs typeface="DIN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44500" y="2715869"/>
            <a:ext cx="4186554" cy="571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rgbClr val="222222"/>
                </a:solidFill>
                <a:latin typeface="AvenirNext-Medium"/>
                <a:cs typeface="AvenirNext-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34A5DA"/>
                </a:solidFill>
                <a:latin typeface="DIN Condensed"/>
                <a:cs typeface="DIN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06400" y="6140889"/>
            <a:ext cx="12192000" cy="635"/>
          </a:xfrm>
          <a:custGeom>
            <a:avLst/>
            <a:gdLst/>
            <a:ahLst/>
            <a:cxnLst/>
            <a:rect l="l" t="t" r="r" b="b"/>
            <a:pathLst>
              <a:path w="12192000" h="635">
                <a:moveTo>
                  <a:pt x="0" y="266"/>
                </a:moveTo>
                <a:lnTo>
                  <a:pt x="12192000" y="0"/>
                </a:lnTo>
              </a:path>
            </a:pathLst>
          </a:custGeom>
          <a:ln w="38100">
            <a:solidFill>
              <a:srgbClr val="A7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06400" y="993156"/>
            <a:ext cx="12192000" cy="635"/>
          </a:xfrm>
          <a:custGeom>
            <a:avLst/>
            <a:gdLst/>
            <a:ahLst/>
            <a:cxnLst/>
            <a:rect l="l" t="t" r="r" b="b"/>
            <a:pathLst>
              <a:path w="12192000" h="634">
                <a:moveTo>
                  <a:pt x="0" y="266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500" y="1397000"/>
            <a:ext cx="11755755" cy="7696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34A5DA"/>
                </a:solidFill>
                <a:latin typeface="DIN Condensed"/>
                <a:cs typeface="DIN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4500" y="2709340"/>
            <a:ext cx="12077065" cy="59867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 u="sng">
                <a:solidFill>
                  <a:srgbClr val="34A5DA"/>
                </a:solidFill>
                <a:latin typeface="AvenirNext-Medium"/>
                <a:cs typeface="AvenirNext-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12.png"/><Relationship Id="rId12" Type="http://schemas.openxmlformats.org/officeDocument/2006/relationships/image" Target="../media/image24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9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etbrains.com/idea/download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2">
            <a:extLst>
              <a:ext uri="{FF2B5EF4-FFF2-40B4-BE49-F238E27FC236}">
                <a16:creationId xmlns:a16="http://schemas.microsoft.com/office/drawing/2014/main" id="{695D682D-5786-8143-97FD-62712FAF048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4500" y="5842533"/>
            <a:ext cx="3220720" cy="2616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0" b="1" spc="-20" dirty="0">
                <a:solidFill>
                  <a:srgbClr val="34A5DA"/>
                </a:solidFill>
                <a:latin typeface="DIN Condensed"/>
                <a:cs typeface="DIN Condensed"/>
              </a:rPr>
              <a:t>J</a:t>
            </a:r>
            <a:r>
              <a:rPr sz="17000" b="1" spc="-650" dirty="0">
                <a:solidFill>
                  <a:srgbClr val="34A5DA"/>
                </a:solidFill>
                <a:latin typeface="DIN Condensed"/>
                <a:cs typeface="DIN Condensed"/>
              </a:rPr>
              <a:t>AV</a:t>
            </a:r>
            <a:r>
              <a:rPr sz="17000" b="1" spc="-20" dirty="0">
                <a:solidFill>
                  <a:srgbClr val="34A5DA"/>
                </a:solidFill>
                <a:latin typeface="DIN Condensed"/>
                <a:cs typeface="DIN Condensed"/>
              </a:rPr>
              <a:t>A</a:t>
            </a:r>
            <a:endParaRPr sz="17000">
              <a:latin typeface="DIN Condensed"/>
              <a:cs typeface="DIN Condense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500" y="5166258"/>
            <a:ext cx="54165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53585F"/>
                </a:solidFill>
                <a:latin typeface="DIN Alternate"/>
                <a:cs typeface="DIN Alternate"/>
              </a:rPr>
              <a:t>INTRODUCTION</a:t>
            </a:r>
            <a:r>
              <a:rPr sz="5400" b="1" spc="-55" dirty="0">
                <a:solidFill>
                  <a:srgbClr val="53585F"/>
                </a:solidFill>
                <a:latin typeface="DIN Alternate"/>
                <a:cs typeface="DIN Alternate"/>
              </a:rPr>
              <a:t> </a:t>
            </a:r>
            <a:r>
              <a:rPr sz="5400" b="1" spc="-25" dirty="0">
                <a:solidFill>
                  <a:srgbClr val="53585F"/>
                </a:solidFill>
                <a:latin typeface="DIN Alternate"/>
                <a:cs typeface="DIN Alternate"/>
              </a:rPr>
              <a:t>TO</a:t>
            </a:r>
            <a:endParaRPr sz="5400">
              <a:latin typeface="DIN Alternate"/>
              <a:cs typeface="DIN Alternat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77192"/>
            <a:ext cx="7910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70" dirty="0">
                <a:solidFill>
                  <a:srgbClr val="838787"/>
                </a:solidFill>
                <a:latin typeface="DIN Alternate"/>
                <a:cs typeface="DIN Alternate"/>
              </a:rPr>
              <a:t>OBJECT-</a:t>
            </a:r>
            <a:r>
              <a:rPr sz="2400" b="1" spc="105" dirty="0">
                <a:solidFill>
                  <a:srgbClr val="838787"/>
                </a:solidFill>
                <a:latin typeface="DIN Alternate"/>
                <a:cs typeface="DIN Alternate"/>
              </a:rPr>
              <a:t>ORIENTED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PARADIGM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WHAT</a:t>
            </a:r>
            <a:r>
              <a:rPr spc="-65" dirty="0"/>
              <a:t> </a:t>
            </a:r>
            <a:r>
              <a:rPr dirty="0"/>
              <a:t>IS</a:t>
            </a:r>
            <a:r>
              <a:rPr spc="-60" dirty="0"/>
              <a:t> </a:t>
            </a:r>
            <a:r>
              <a:rPr dirty="0"/>
              <a:t>AN</a:t>
            </a:r>
            <a:r>
              <a:rPr spc="-60" dirty="0"/>
              <a:t> </a:t>
            </a:r>
            <a:r>
              <a:rPr spc="-10" dirty="0"/>
              <a:t>OBJECT?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4500" y="2754072"/>
            <a:ext cx="8839835" cy="569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325" baseline="-5477" dirty="0">
                <a:solidFill>
                  <a:srgbClr val="34A5DA"/>
                </a:solidFill>
                <a:latin typeface="Lucida Grande"/>
                <a:cs typeface="Lucida Grande"/>
              </a:rPr>
              <a:t>▸</a:t>
            </a:r>
            <a:r>
              <a:rPr sz="5325" spc="667" baseline="-5477" dirty="0">
                <a:solidFill>
                  <a:srgbClr val="34A5DA"/>
                </a:solidFill>
                <a:latin typeface="Lucida Grande"/>
                <a:cs typeface="Lucida Grande"/>
              </a:rPr>
              <a:t> </a:t>
            </a:r>
            <a:r>
              <a:rPr sz="3400" dirty="0">
                <a:solidFill>
                  <a:srgbClr val="222222"/>
                </a:solidFill>
                <a:latin typeface="AvenirNext-Medium"/>
                <a:cs typeface="AvenirNext-Medium"/>
              </a:rPr>
              <a:t>Just</a:t>
            </a:r>
            <a:r>
              <a:rPr sz="3400" spc="-20" dirty="0">
                <a:solidFill>
                  <a:srgbClr val="222222"/>
                </a:solidFill>
                <a:latin typeface="AvenirNext-Medium"/>
                <a:cs typeface="AvenirNext-Medium"/>
              </a:rPr>
              <a:t> </a:t>
            </a:r>
            <a:r>
              <a:rPr sz="3400" dirty="0">
                <a:solidFill>
                  <a:srgbClr val="222222"/>
                </a:solidFill>
                <a:latin typeface="AvenirNext-Medium"/>
                <a:cs typeface="AvenirNext-Medium"/>
              </a:rPr>
              <a:t>look</a:t>
            </a:r>
            <a:r>
              <a:rPr sz="3400" spc="-15" dirty="0">
                <a:solidFill>
                  <a:srgbClr val="222222"/>
                </a:solidFill>
                <a:latin typeface="AvenirNext-Medium"/>
                <a:cs typeface="AvenirNext-Medium"/>
              </a:rPr>
              <a:t> </a:t>
            </a:r>
            <a:r>
              <a:rPr sz="3400" dirty="0">
                <a:solidFill>
                  <a:srgbClr val="222222"/>
                </a:solidFill>
                <a:latin typeface="AvenirNext-Medium"/>
                <a:cs typeface="AvenirNext-Medium"/>
              </a:rPr>
              <a:t>around...</a:t>
            </a:r>
            <a:r>
              <a:rPr sz="3400" spc="-114" dirty="0">
                <a:solidFill>
                  <a:srgbClr val="222222"/>
                </a:solidFill>
                <a:latin typeface="AvenirNext-Medium"/>
                <a:cs typeface="AvenirNext-Medium"/>
              </a:rPr>
              <a:t> </a:t>
            </a:r>
            <a:r>
              <a:rPr sz="3400" dirty="0">
                <a:solidFill>
                  <a:srgbClr val="E42832"/>
                </a:solidFill>
                <a:latin typeface="AvenirNext-Medium"/>
                <a:cs typeface="AvenirNext-Medium"/>
              </a:rPr>
              <a:t>Everything</a:t>
            </a:r>
            <a:r>
              <a:rPr sz="3400" spc="-15" dirty="0">
                <a:solidFill>
                  <a:srgbClr val="E42832"/>
                </a:solidFill>
                <a:latin typeface="AvenirNext-Medium"/>
                <a:cs typeface="AvenirNext-Medium"/>
              </a:rPr>
              <a:t> </a:t>
            </a:r>
            <a:r>
              <a:rPr sz="3400" dirty="0">
                <a:solidFill>
                  <a:srgbClr val="222222"/>
                </a:solidFill>
                <a:latin typeface="AvenirNext-Medium"/>
                <a:cs typeface="AvenirNext-Medium"/>
              </a:rPr>
              <a:t>is</a:t>
            </a:r>
            <a:r>
              <a:rPr sz="3400" spc="-15" dirty="0">
                <a:solidFill>
                  <a:srgbClr val="222222"/>
                </a:solidFill>
                <a:latin typeface="AvenirNext-Medium"/>
                <a:cs typeface="AvenirNext-Medium"/>
              </a:rPr>
              <a:t> </a:t>
            </a:r>
            <a:r>
              <a:rPr sz="3400" dirty="0">
                <a:solidFill>
                  <a:srgbClr val="222222"/>
                </a:solidFill>
                <a:latin typeface="AvenirNext-Medium"/>
                <a:cs typeface="AvenirNext-Medium"/>
              </a:rPr>
              <a:t>an</a:t>
            </a:r>
            <a:r>
              <a:rPr sz="3400" spc="-10" dirty="0">
                <a:solidFill>
                  <a:srgbClr val="222222"/>
                </a:solidFill>
                <a:latin typeface="AvenirNext-Medium"/>
                <a:cs typeface="AvenirNext-Medium"/>
              </a:rPr>
              <a:t> object!</a:t>
            </a:r>
            <a:endParaRPr sz="3400">
              <a:latin typeface="AvenirNext-Medium"/>
              <a:cs typeface="AvenirNext-Medi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22848" y="3474161"/>
            <a:ext cx="11336020" cy="5757545"/>
            <a:chOff x="822848" y="3474161"/>
            <a:chExt cx="11336020" cy="57575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0948" y="3647961"/>
              <a:ext cx="2866118" cy="429917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60948" y="3647960"/>
              <a:ext cx="2866390" cy="4299585"/>
            </a:xfrm>
            <a:custGeom>
              <a:avLst/>
              <a:gdLst/>
              <a:ahLst/>
              <a:cxnLst/>
              <a:rect l="l" t="t" r="r" b="b"/>
              <a:pathLst>
                <a:path w="2866390" h="4299584">
                  <a:moveTo>
                    <a:pt x="0" y="0"/>
                  </a:moveTo>
                  <a:lnTo>
                    <a:pt x="2866118" y="0"/>
                  </a:lnTo>
                  <a:lnTo>
                    <a:pt x="2866118" y="4299177"/>
                  </a:lnTo>
                  <a:lnTo>
                    <a:pt x="0" y="4299177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4525" y="3631364"/>
              <a:ext cx="6201578" cy="349863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054525" y="3631364"/>
              <a:ext cx="6202045" cy="3498850"/>
            </a:xfrm>
            <a:custGeom>
              <a:avLst/>
              <a:gdLst/>
              <a:ahLst/>
              <a:cxnLst/>
              <a:rect l="l" t="t" r="r" b="b"/>
              <a:pathLst>
                <a:path w="6202045" h="3498850">
                  <a:moveTo>
                    <a:pt x="0" y="0"/>
                  </a:moveTo>
                  <a:lnTo>
                    <a:pt x="6201578" y="0"/>
                  </a:lnTo>
                  <a:lnTo>
                    <a:pt x="6201578" y="3498637"/>
                  </a:lnTo>
                  <a:lnTo>
                    <a:pt x="0" y="3498637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4142" y="6281459"/>
              <a:ext cx="4367481" cy="291165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894142" y="6281459"/>
              <a:ext cx="4367530" cy="2912110"/>
            </a:xfrm>
            <a:custGeom>
              <a:avLst/>
              <a:gdLst/>
              <a:ahLst/>
              <a:cxnLst/>
              <a:rect l="l" t="t" r="r" b="b"/>
              <a:pathLst>
                <a:path w="4367530" h="2912109">
                  <a:moveTo>
                    <a:pt x="0" y="0"/>
                  </a:moveTo>
                  <a:lnTo>
                    <a:pt x="4367481" y="0"/>
                  </a:lnTo>
                  <a:lnTo>
                    <a:pt x="4367481" y="2911655"/>
                  </a:lnTo>
                  <a:lnTo>
                    <a:pt x="0" y="2911655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5893" y="4656434"/>
              <a:ext cx="6594398" cy="423925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525893" y="4656434"/>
              <a:ext cx="6594475" cy="4239260"/>
            </a:xfrm>
            <a:custGeom>
              <a:avLst/>
              <a:gdLst/>
              <a:ahLst/>
              <a:cxnLst/>
              <a:rect l="l" t="t" r="r" b="b"/>
              <a:pathLst>
                <a:path w="6594475" h="4239259">
                  <a:moveTo>
                    <a:pt x="0" y="0"/>
                  </a:moveTo>
                  <a:lnTo>
                    <a:pt x="6594398" y="0"/>
                  </a:lnTo>
                  <a:lnTo>
                    <a:pt x="6594398" y="4239256"/>
                  </a:lnTo>
                  <a:lnTo>
                    <a:pt x="0" y="4239256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4281" y="3512261"/>
              <a:ext cx="2320448" cy="19817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734281" y="3512261"/>
              <a:ext cx="2320925" cy="1981835"/>
            </a:xfrm>
            <a:custGeom>
              <a:avLst/>
              <a:gdLst/>
              <a:ahLst/>
              <a:cxnLst/>
              <a:rect l="l" t="t" r="r" b="b"/>
              <a:pathLst>
                <a:path w="2320925" h="1981835">
                  <a:moveTo>
                    <a:pt x="0" y="0"/>
                  </a:moveTo>
                  <a:lnTo>
                    <a:pt x="2320448" y="0"/>
                  </a:lnTo>
                  <a:lnTo>
                    <a:pt x="2320448" y="1981744"/>
                  </a:lnTo>
                  <a:lnTo>
                    <a:pt x="0" y="1981744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71471" y="5031618"/>
              <a:ext cx="2412827" cy="239877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871471" y="5031618"/>
              <a:ext cx="2413000" cy="2399030"/>
            </a:xfrm>
            <a:custGeom>
              <a:avLst/>
              <a:gdLst/>
              <a:ahLst/>
              <a:cxnLst/>
              <a:rect l="l" t="t" r="r" b="b"/>
              <a:pathLst>
                <a:path w="2413000" h="2399029">
                  <a:moveTo>
                    <a:pt x="0" y="0"/>
                  </a:moveTo>
                  <a:lnTo>
                    <a:pt x="2412827" y="0"/>
                  </a:lnTo>
                  <a:lnTo>
                    <a:pt x="2412827" y="2398778"/>
                  </a:lnTo>
                  <a:lnTo>
                    <a:pt x="0" y="2398778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0986" y="3986780"/>
              <a:ext cx="2076606" cy="207660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470986" y="3986780"/>
              <a:ext cx="2077085" cy="2077085"/>
            </a:xfrm>
            <a:custGeom>
              <a:avLst/>
              <a:gdLst/>
              <a:ahLst/>
              <a:cxnLst/>
              <a:rect l="l" t="t" r="r" b="b"/>
              <a:pathLst>
                <a:path w="2077084" h="2077085">
                  <a:moveTo>
                    <a:pt x="0" y="0"/>
                  </a:moveTo>
                  <a:lnTo>
                    <a:pt x="2076606" y="0"/>
                  </a:lnTo>
                  <a:lnTo>
                    <a:pt x="2076606" y="2076606"/>
                  </a:lnTo>
                  <a:lnTo>
                    <a:pt x="0" y="2076606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13181" y="6195388"/>
              <a:ext cx="3470934" cy="260645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513181" y="6195388"/>
              <a:ext cx="3471545" cy="2606675"/>
            </a:xfrm>
            <a:custGeom>
              <a:avLst/>
              <a:gdLst/>
              <a:ahLst/>
              <a:cxnLst/>
              <a:rect l="l" t="t" r="r" b="b"/>
              <a:pathLst>
                <a:path w="3471545" h="2606675">
                  <a:moveTo>
                    <a:pt x="0" y="0"/>
                  </a:moveTo>
                  <a:lnTo>
                    <a:pt x="3470934" y="0"/>
                  </a:lnTo>
                  <a:lnTo>
                    <a:pt x="3470934" y="2606459"/>
                  </a:lnTo>
                  <a:lnTo>
                    <a:pt x="0" y="260645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237422" y="451792"/>
            <a:ext cx="31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838787"/>
                </a:solidFill>
                <a:latin typeface="DIN Alternate"/>
                <a:cs typeface="DIN Alternate"/>
              </a:rPr>
              <a:t>17</a:t>
            </a:r>
            <a:endParaRPr sz="2400">
              <a:latin typeface="DIN Alternate"/>
              <a:cs typeface="DIN Alternat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77192"/>
            <a:ext cx="7910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70" dirty="0">
                <a:solidFill>
                  <a:srgbClr val="838787"/>
                </a:solidFill>
                <a:latin typeface="DIN Alternate"/>
                <a:cs typeface="DIN Alternate"/>
              </a:rPr>
              <a:t>OBJECT-</a:t>
            </a:r>
            <a:r>
              <a:rPr sz="2400" b="1" spc="105" dirty="0">
                <a:solidFill>
                  <a:srgbClr val="838787"/>
                </a:solidFill>
                <a:latin typeface="DIN Alternate"/>
                <a:cs typeface="DIN Alternate"/>
              </a:rPr>
              <a:t>ORIENTED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PARADIGM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CHARACTERISTICS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997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325" u="none" baseline="-5477" dirty="0">
                <a:latin typeface="Lucida Grande"/>
                <a:cs typeface="Lucida Grande"/>
              </a:rPr>
              <a:t>▸</a:t>
            </a:r>
            <a:r>
              <a:rPr sz="5325" u="none" spc="667" baseline="-5477" dirty="0">
                <a:latin typeface="Lucida Grande"/>
                <a:cs typeface="Lucida Grande"/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Every</a:t>
            </a:r>
            <a:r>
              <a:rPr sz="3400" u="none" spc="-20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object</a:t>
            </a:r>
            <a:r>
              <a:rPr sz="3400" u="none" spc="-20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share</a:t>
            </a:r>
            <a:r>
              <a:rPr sz="3400" u="none" spc="-20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two</a:t>
            </a:r>
            <a:r>
              <a:rPr sz="3400" u="none" spc="-15" dirty="0">
                <a:solidFill>
                  <a:srgbClr val="222222"/>
                </a:solidFill>
              </a:rPr>
              <a:t> </a:t>
            </a:r>
            <a:r>
              <a:rPr sz="3400" u="none" spc="-10" dirty="0">
                <a:solidFill>
                  <a:srgbClr val="222222"/>
                </a:solidFill>
              </a:rPr>
              <a:t>characteristics:</a:t>
            </a:r>
            <a:endParaRPr sz="3400">
              <a:latin typeface="Lucida Grande"/>
              <a:cs typeface="Lucida Grande"/>
            </a:endParaRPr>
          </a:p>
          <a:p>
            <a:pPr marL="457200">
              <a:lnSpc>
                <a:spcPct val="100000"/>
              </a:lnSpc>
              <a:spcBef>
                <a:spcPts val="3140"/>
              </a:spcBef>
            </a:pPr>
            <a:r>
              <a:rPr sz="5325" u="none" baseline="-5477" dirty="0">
                <a:latin typeface="Lucida Grande"/>
                <a:cs typeface="Lucida Grande"/>
              </a:rPr>
              <a:t>▸</a:t>
            </a:r>
            <a:r>
              <a:rPr sz="5325" u="none" spc="705" baseline="-5477" dirty="0">
                <a:latin typeface="Lucida Grande"/>
                <a:cs typeface="Lucida Grande"/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Object</a:t>
            </a:r>
            <a:r>
              <a:rPr sz="3400" u="none" spc="-10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has</a:t>
            </a:r>
            <a:r>
              <a:rPr sz="3400" u="none" spc="-10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some</a:t>
            </a:r>
            <a:r>
              <a:rPr sz="3400" u="none" spc="-5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sort</a:t>
            </a:r>
            <a:r>
              <a:rPr sz="3400" u="none" spc="-5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of</a:t>
            </a:r>
            <a:r>
              <a:rPr sz="3400" u="none" spc="75" dirty="0">
                <a:solidFill>
                  <a:srgbClr val="222222"/>
                </a:solidFill>
              </a:rPr>
              <a:t> </a:t>
            </a:r>
            <a:r>
              <a:rPr sz="3400" u="none" spc="-10" dirty="0">
                <a:solidFill>
                  <a:srgbClr val="E42832"/>
                </a:solidFill>
              </a:rPr>
              <a:t>state</a:t>
            </a:r>
            <a:endParaRPr sz="3400">
              <a:latin typeface="Lucida Grande"/>
              <a:cs typeface="Lucida Grande"/>
            </a:endParaRPr>
          </a:p>
          <a:p>
            <a:pPr marL="457200">
              <a:lnSpc>
                <a:spcPct val="100000"/>
              </a:lnSpc>
              <a:spcBef>
                <a:spcPts val="3140"/>
              </a:spcBef>
            </a:pPr>
            <a:r>
              <a:rPr sz="5325" u="none" baseline="-5477" dirty="0">
                <a:latin typeface="Lucida Grande"/>
                <a:cs typeface="Lucida Grande"/>
              </a:rPr>
              <a:t>▸</a:t>
            </a:r>
            <a:r>
              <a:rPr sz="5325" u="none" spc="719" baseline="-5477" dirty="0">
                <a:latin typeface="Lucida Grande"/>
                <a:cs typeface="Lucida Grande"/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Object might have </a:t>
            </a:r>
            <a:r>
              <a:rPr sz="3400" u="none" spc="-10" dirty="0">
                <a:solidFill>
                  <a:srgbClr val="E42832"/>
                </a:solidFill>
              </a:rPr>
              <a:t>behaviour</a:t>
            </a:r>
            <a:endParaRPr sz="340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37422" y="451792"/>
            <a:ext cx="31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838787"/>
                </a:solidFill>
                <a:latin typeface="DIN Alternate"/>
                <a:cs typeface="DIN Alternate"/>
              </a:rPr>
              <a:t>18</a:t>
            </a:r>
            <a:endParaRPr sz="2400">
              <a:latin typeface="DIN Alternate"/>
              <a:cs typeface="DIN Alternat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77192"/>
            <a:ext cx="7910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70" dirty="0">
                <a:solidFill>
                  <a:srgbClr val="838787"/>
                </a:solidFill>
                <a:latin typeface="DIN Alternate"/>
                <a:cs typeface="DIN Alternate"/>
              </a:rPr>
              <a:t>OBJECT-</a:t>
            </a:r>
            <a:r>
              <a:rPr sz="2400" b="1" spc="105" dirty="0">
                <a:solidFill>
                  <a:srgbClr val="838787"/>
                </a:solidFill>
                <a:latin typeface="DIN Alternate"/>
                <a:cs typeface="DIN Alternate"/>
              </a:rPr>
              <a:t>ORIENTED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PARADIGM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OBJECT</a:t>
            </a:r>
            <a:r>
              <a:rPr spc="-30" dirty="0"/>
              <a:t> </a:t>
            </a:r>
            <a:r>
              <a:rPr dirty="0"/>
              <a:t>BREAKDOWN:</a:t>
            </a:r>
            <a:r>
              <a:rPr spc="-30" dirty="0"/>
              <a:t> </a:t>
            </a:r>
            <a:r>
              <a:rPr spc="-25" dirty="0"/>
              <a:t>DOG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598671" y="3437712"/>
            <a:ext cx="7794625" cy="3384550"/>
            <a:chOff x="2598671" y="3437712"/>
            <a:chExt cx="7794625" cy="3384550"/>
          </a:xfrm>
        </p:grpSpPr>
        <p:sp>
          <p:nvSpPr>
            <p:cNvPr id="5" name="object 5"/>
            <p:cNvSpPr/>
            <p:nvPr/>
          </p:nvSpPr>
          <p:spPr>
            <a:xfrm>
              <a:off x="4950936" y="4786114"/>
              <a:ext cx="3103245" cy="2035810"/>
            </a:xfrm>
            <a:custGeom>
              <a:avLst/>
              <a:gdLst/>
              <a:ahLst/>
              <a:cxnLst/>
              <a:rect l="l" t="t" r="r" b="b"/>
              <a:pathLst>
                <a:path w="3103245" h="2035809">
                  <a:moveTo>
                    <a:pt x="2532199" y="918848"/>
                  </a:moveTo>
                  <a:lnTo>
                    <a:pt x="587453" y="918848"/>
                  </a:lnTo>
                  <a:lnTo>
                    <a:pt x="601307" y="997031"/>
                  </a:lnTo>
                  <a:lnTo>
                    <a:pt x="610709" y="1182992"/>
                  </a:lnTo>
                  <a:lnTo>
                    <a:pt x="567422" y="1403851"/>
                  </a:lnTo>
                  <a:lnTo>
                    <a:pt x="423208" y="1586729"/>
                  </a:lnTo>
                  <a:lnTo>
                    <a:pt x="430772" y="1679016"/>
                  </a:lnTo>
                  <a:lnTo>
                    <a:pt x="440717" y="1761121"/>
                  </a:lnTo>
                  <a:lnTo>
                    <a:pt x="452170" y="1832864"/>
                  </a:lnTo>
                  <a:lnTo>
                    <a:pt x="464256" y="1894065"/>
                  </a:lnTo>
                  <a:lnTo>
                    <a:pt x="476104" y="1944542"/>
                  </a:lnTo>
                  <a:lnTo>
                    <a:pt x="486838" y="1984116"/>
                  </a:lnTo>
                  <a:lnTo>
                    <a:pt x="501477" y="2029833"/>
                  </a:lnTo>
                  <a:lnTo>
                    <a:pt x="503635" y="2035615"/>
                  </a:lnTo>
                  <a:lnTo>
                    <a:pt x="684837" y="2035615"/>
                  </a:lnTo>
                  <a:lnTo>
                    <a:pt x="680500" y="2023432"/>
                  </a:lnTo>
                  <a:lnTo>
                    <a:pt x="665620" y="1993618"/>
                  </a:lnTo>
                  <a:lnTo>
                    <a:pt x="637396" y="1956278"/>
                  </a:lnTo>
                  <a:lnTo>
                    <a:pt x="593025" y="1921516"/>
                  </a:lnTo>
                  <a:lnTo>
                    <a:pt x="587343" y="1859038"/>
                  </a:lnTo>
                  <a:lnTo>
                    <a:pt x="585572" y="1777521"/>
                  </a:lnTo>
                  <a:lnTo>
                    <a:pt x="585677" y="1728929"/>
                  </a:lnTo>
                  <a:lnTo>
                    <a:pt x="585762" y="1702063"/>
                  </a:lnTo>
                  <a:lnTo>
                    <a:pt x="586242" y="1670547"/>
                  </a:lnTo>
                  <a:lnTo>
                    <a:pt x="598845" y="1666432"/>
                  </a:lnTo>
                  <a:lnTo>
                    <a:pt x="633033" y="1652991"/>
                  </a:lnTo>
                  <a:lnTo>
                    <a:pt x="683373" y="1628585"/>
                  </a:lnTo>
                  <a:lnTo>
                    <a:pt x="744430" y="1591574"/>
                  </a:lnTo>
                  <a:lnTo>
                    <a:pt x="926103" y="1591574"/>
                  </a:lnTo>
                  <a:lnTo>
                    <a:pt x="943127" y="1571354"/>
                  </a:lnTo>
                  <a:lnTo>
                    <a:pt x="1003052" y="1493807"/>
                  </a:lnTo>
                  <a:lnTo>
                    <a:pt x="1083254" y="1376238"/>
                  </a:lnTo>
                  <a:lnTo>
                    <a:pt x="1167639" y="1228200"/>
                  </a:lnTo>
                  <a:lnTo>
                    <a:pt x="2390634" y="1228200"/>
                  </a:lnTo>
                  <a:lnTo>
                    <a:pt x="2402380" y="1184838"/>
                  </a:lnTo>
                  <a:lnTo>
                    <a:pt x="2446619" y="1127328"/>
                  </a:lnTo>
                  <a:lnTo>
                    <a:pt x="2481064" y="1066947"/>
                  </a:lnTo>
                  <a:lnTo>
                    <a:pt x="2506940" y="1006268"/>
                  </a:lnTo>
                  <a:lnTo>
                    <a:pt x="2525473" y="947865"/>
                  </a:lnTo>
                  <a:lnTo>
                    <a:pt x="2532199" y="918848"/>
                  </a:lnTo>
                  <a:close/>
                </a:path>
                <a:path w="3103245" h="2035809">
                  <a:moveTo>
                    <a:pt x="926103" y="1591574"/>
                  </a:moveTo>
                  <a:lnTo>
                    <a:pt x="744430" y="1591574"/>
                  </a:lnTo>
                  <a:lnTo>
                    <a:pt x="753693" y="1672682"/>
                  </a:lnTo>
                  <a:lnTo>
                    <a:pt x="764522" y="1748492"/>
                  </a:lnTo>
                  <a:lnTo>
                    <a:pt x="776209" y="1817869"/>
                  </a:lnTo>
                  <a:lnTo>
                    <a:pt x="788044" y="1879682"/>
                  </a:lnTo>
                  <a:lnTo>
                    <a:pt x="799318" y="1932797"/>
                  </a:lnTo>
                  <a:lnTo>
                    <a:pt x="809321" y="1976081"/>
                  </a:lnTo>
                  <a:lnTo>
                    <a:pt x="822679" y="2028623"/>
                  </a:lnTo>
                  <a:lnTo>
                    <a:pt x="824614" y="2035615"/>
                  </a:lnTo>
                  <a:lnTo>
                    <a:pt x="1024228" y="2035615"/>
                  </a:lnTo>
                  <a:lnTo>
                    <a:pt x="1021430" y="2022919"/>
                  </a:lnTo>
                  <a:lnTo>
                    <a:pt x="1009115" y="1992249"/>
                  </a:lnTo>
                  <a:lnTo>
                    <a:pt x="981403" y="1954738"/>
                  </a:lnTo>
                  <a:lnTo>
                    <a:pt x="932414" y="1921516"/>
                  </a:lnTo>
                  <a:lnTo>
                    <a:pt x="897306" y="1815748"/>
                  </a:lnTo>
                  <a:lnTo>
                    <a:pt x="896571" y="1711154"/>
                  </a:lnTo>
                  <a:lnTo>
                    <a:pt x="910548" y="1631193"/>
                  </a:lnTo>
                  <a:lnTo>
                    <a:pt x="919576" y="1599326"/>
                  </a:lnTo>
                  <a:lnTo>
                    <a:pt x="926103" y="1591574"/>
                  </a:lnTo>
                  <a:close/>
                </a:path>
                <a:path w="3103245" h="2035809">
                  <a:moveTo>
                    <a:pt x="2390634" y="1228200"/>
                  </a:moveTo>
                  <a:lnTo>
                    <a:pt x="1167639" y="1228200"/>
                  </a:lnTo>
                  <a:lnTo>
                    <a:pt x="1190255" y="1230727"/>
                  </a:lnTo>
                  <a:lnTo>
                    <a:pt x="1212758" y="1233958"/>
                  </a:lnTo>
                  <a:lnTo>
                    <a:pt x="1257028" y="1240797"/>
                  </a:lnTo>
                  <a:lnTo>
                    <a:pt x="1276976" y="1244641"/>
                  </a:lnTo>
                  <a:lnTo>
                    <a:pt x="1304403" y="1251252"/>
                  </a:lnTo>
                  <a:lnTo>
                    <a:pt x="1425093" y="1282408"/>
                  </a:lnTo>
                  <a:lnTo>
                    <a:pt x="1475973" y="1294809"/>
                  </a:lnTo>
                  <a:lnTo>
                    <a:pt x="1531102" y="1307338"/>
                  </a:lnTo>
                  <a:lnTo>
                    <a:pt x="1589834" y="1319469"/>
                  </a:lnTo>
                  <a:lnTo>
                    <a:pt x="1651523" y="1330672"/>
                  </a:lnTo>
                  <a:lnTo>
                    <a:pt x="1715523" y="1340420"/>
                  </a:lnTo>
                  <a:lnTo>
                    <a:pt x="1781188" y="1348187"/>
                  </a:lnTo>
                  <a:lnTo>
                    <a:pt x="1847872" y="1353444"/>
                  </a:lnTo>
                  <a:lnTo>
                    <a:pt x="1842303" y="1393181"/>
                  </a:lnTo>
                  <a:lnTo>
                    <a:pt x="1835570" y="1438055"/>
                  </a:lnTo>
                  <a:lnTo>
                    <a:pt x="1827722" y="1486524"/>
                  </a:lnTo>
                  <a:lnTo>
                    <a:pt x="1818810" y="1537050"/>
                  </a:lnTo>
                  <a:lnTo>
                    <a:pt x="1808882" y="1588093"/>
                  </a:lnTo>
                  <a:lnTo>
                    <a:pt x="1797988" y="1638113"/>
                  </a:lnTo>
                  <a:lnTo>
                    <a:pt x="1786179" y="1685572"/>
                  </a:lnTo>
                  <a:lnTo>
                    <a:pt x="1773502" y="1728929"/>
                  </a:lnTo>
                  <a:lnTo>
                    <a:pt x="1798982" y="1832275"/>
                  </a:lnTo>
                  <a:lnTo>
                    <a:pt x="1814609" y="1931540"/>
                  </a:lnTo>
                  <a:lnTo>
                    <a:pt x="1822462" y="2006171"/>
                  </a:lnTo>
                  <a:lnTo>
                    <a:pt x="1824617" y="2035615"/>
                  </a:lnTo>
                  <a:lnTo>
                    <a:pt x="2007030" y="2035615"/>
                  </a:lnTo>
                  <a:lnTo>
                    <a:pt x="2008008" y="2026216"/>
                  </a:lnTo>
                  <a:lnTo>
                    <a:pt x="2003866" y="2002255"/>
                  </a:lnTo>
                  <a:lnTo>
                    <a:pt x="1983984" y="1970082"/>
                  </a:lnTo>
                  <a:lnTo>
                    <a:pt x="1937748" y="1936051"/>
                  </a:lnTo>
                  <a:lnTo>
                    <a:pt x="1934781" y="1897925"/>
                  </a:lnTo>
                  <a:lnTo>
                    <a:pt x="1933715" y="1860469"/>
                  </a:lnTo>
                  <a:lnTo>
                    <a:pt x="1933776" y="1855297"/>
                  </a:lnTo>
                  <a:lnTo>
                    <a:pt x="1934761" y="1819025"/>
                  </a:lnTo>
                  <a:lnTo>
                    <a:pt x="1938371" y="1777521"/>
                  </a:lnTo>
                  <a:lnTo>
                    <a:pt x="1944836" y="1734158"/>
                  </a:lnTo>
                  <a:lnTo>
                    <a:pt x="1954487" y="1688572"/>
                  </a:lnTo>
                  <a:lnTo>
                    <a:pt x="1967657" y="1640397"/>
                  </a:lnTo>
                  <a:lnTo>
                    <a:pt x="1984676" y="1589266"/>
                  </a:lnTo>
                  <a:lnTo>
                    <a:pt x="2005876" y="1534814"/>
                  </a:lnTo>
                  <a:lnTo>
                    <a:pt x="2031587" y="1476675"/>
                  </a:lnTo>
                  <a:lnTo>
                    <a:pt x="2062143" y="1414483"/>
                  </a:lnTo>
                  <a:lnTo>
                    <a:pt x="2097873" y="1347872"/>
                  </a:lnTo>
                  <a:lnTo>
                    <a:pt x="2361648" y="1347872"/>
                  </a:lnTo>
                  <a:lnTo>
                    <a:pt x="2364908" y="1331931"/>
                  </a:lnTo>
                  <a:lnTo>
                    <a:pt x="2382042" y="1259919"/>
                  </a:lnTo>
                  <a:lnTo>
                    <a:pt x="2390634" y="1228200"/>
                  </a:lnTo>
                  <a:close/>
                </a:path>
                <a:path w="3103245" h="2035809">
                  <a:moveTo>
                    <a:pt x="2361648" y="1347872"/>
                  </a:moveTo>
                  <a:lnTo>
                    <a:pt x="2097873" y="1347872"/>
                  </a:lnTo>
                  <a:lnTo>
                    <a:pt x="2109282" y="1393181"/>
                  </a:lnTo>
                  <a:lnTo>
                    <a:pt x="2121083" y="1442422"/>
                  </a:lnTo>
                  <a:lnTo>
                    <a:pt x="2133032" y="1495464"/>
                  </a:lnTo>
                  <a:lnTo>
                    <a:pt x="2144535" y="1550723"/>
                  </a:lnTo>
                  <a:lnTo>
                    <a:pt x="2155088" y="1606979"/>
                  </a:lnTo>
                  <a:lnTo>
                    <a:pt x="2164183" y="1663010"/>
                  </a:lnTo>
                  <a:lnTo>
                    <a:pt x="2171316" y="1717595"/>
                  </a:lnTo>
                  <a:lnTo>
                    <a:pt x="2175980" y="1769514"/>
                  </a:lnTo>
                  <a:lnTo>
                    <a:pt x="2177606" y="1815748"/>
                  </a:lnTo>
                  <a:lnTo>
                    <a:pt x="2177607" y="1819025"/>
                  </a:lnTo>
                  <a:lnTo>
                    <a:pt x="2175878" y="1860469"/>
                  </a:lnTo>
                  <a:lnTo>
                    <a:pt x="2226077" y="1943262"/>
                  </a:lnTo>
                  <a:lnTo>
                    <a:pt x="2251117" y="1997310"/>
                  </a:lnTo>
                  <a:lnTo>
                    <a:pt x="2259734" y="2026724"/>
                  </a:lnTo>
                  <a:lnTo>
                    <a:pt x="2260664" y="2035615"/>
                  </a:lnTo>
                  <a:lnTo>
                    <a:pt x="2469240" y="2035615"/>
                  </a:lnTo>
                  <a:lnTo>
                    <a:pt x="2470982" y="2023882"/>
                  </a:lnTo>
                  <a:lnTo>
                    <a:pt x="2465506" y="1995607"/>
                  </a:lnTo>
                  <a:lnTo>
                    <a:pt x="2436764" y="1961173"/>
                  </a:lnTo>
                  <a:lnTo>
                    <a:pt x="2368707" y="1930965"/>
                  </a:lnTo>
                  <a:lnTo>
                    <a:pt x="2357193" y="1910423"/>
                  </a:lnTo>
                  <a:lnTo>
                    <a:pt x="2338347" y="1855297"/>
                  </a:lnTo>
                  <a:lnTo>
                    <a:pt x="2326030" y="1782298"/>
                  </a:lnTo>
                  <a:lnTo>
                    <a:pt x="2322677" y="1739414"/>
                  </a:lnTo>
                  <a:lnTo>
                    <a:pt x="2321384" y="1692444"/>
                  </a:lnTo>
                  <a:lnTo>
                    <a:pt x="2322295" y="1641514"/>
                  </a:lnTo>
                  <a:lnTo>
                    <a:pt x="2325555" y="1586729"/>
                  </a:lnTo>
                  <a:lnTo>
                    <a:pt x="2331300" y="1528286"/>
                  </a:lnTo>
                  <a:lnTo>
                    <a:pt x="2339680" y="1466242"/>
                  </a:lnTo>
                  <a:lnTo>
                    <a:pt x="2350835" y="1400748"/>
                  </a:lnTo>
                  <a:lnTo>
                    <a:pt x="2361648" y="1347872"/>
                  </a:lnTo>
                  <a:close/>
                </a:path>
                <a:path w="3103245" h="2035809">
                  <a:moveTo>
                    <a:pt x="0" y="1093995"/>
                  </a:moveTo>
                  <a:lnTo>
                    <a:pt x="33669" y="1145146"/>
                  </a:lnTo>
                  <a:lnTo>
                    <a:pt x="71525" y="1182892"/>
                  </a:lnTo>
                  <a:lnTo>
                    <a:pt x="112378" y="1208844"/>
                  </a:lnTo>
                  <a:lnTo>
                    <a:pt x="155042" y="1224615"/>
                  </a:lnTo>
                  <a:lnTo>
                    <a:pt x="198327" y="1231814"/>
                  </a:lnTo>
                  <a:lnTo>
                    <a:pt x="241046" y="1232054"/>
                  </a:lnTo>
                  <a:lnTo>
                    <a:pt x="282010" y="1226945"/>
                  </a:lnTo>
                  <a:lnTo>
                    <a:pt x="320033" y="1218098"/>
                  </a:lnTo>
                  <a:lnTo>
                    <a:pt x="353926" y="1207126"/>
                  </a:lnTo>
                  <a:lnTo>
                    <a:pt x="453538" y="1138987"/>
                  </a:lnTo>
                  <a:lnTo>
                    <a:pt x="468240" y="1119616"/>
                  </a:lnTo>
                  <a:lnTo>
                    <a:pt x="159935" y="1119616"/>
                  </a:lnTo>
                  <a:lnTo>
                    <a:pt x="112368" y="1116262"/>
                  </a:lnTo>
                  <a:lnTo>
                    <a:pt x="59199" y="1107835"/>
                  </a:lnTo>
                  <a:lnTo>
                    <a:pt x="0" y="1093995"/>
                  </a:lnTo>
                  <a:close/>
                </a:path>
                <a:path w="3103245" h="2035809">
                  <a:moveTo>
                    <a:pt x="1217283" y="509809"/>
                  </a:moveTo>
                  <a:lnTo>
                    <a:pt x="1161205" y="510026"/>
                  </a:lnTo>
                  <a:lnTo>
                    <a:pt x="1104815" y="511342"/>
                  </a:lnTo>
                  <a:lnTo>
                    <a:pt x="1048572" y="513919"/>
                  </a:lnTo>
                  <a:lnTo>
                    <a:pt x="992931" y="517922"/>
                  </a:lnTo>
                  <a:lnTo>
                    <a:pt x="938350" y="523513"/>
                  </a:lnTo>
                  <a:lnTo>
                    <a:pt x="885286" y="530858"/>
                  </a:lnTo>
                  <a:lnTo>
                    <a:pt x="834196" y="540119"/>
                  </a:lnTo>
                  <a:lnTo>
                    <a:pt x="785538" y="551461"/>
                  </a:lnTo>
                  <a:lnTo>
                    <a:pt x="739769" y="565046"/>
                  </a:lnTo>
                  <a:lnTo>
                    <a:pt x="697345" y="581040"/>
                  </a:lnTo>
                  <a:lnTo>
                    <a:pt x="658725" y="599606"/>
                  </a:lnTo>
                  <a:lnTo>
                    <a:pt x="624364" y="620907"/>
                  </a:lnTo>
                  <a:lnTo>
                    <a:pt x="594720" y="645107"/>
                  </a:lnTo>
                  <a:lnTo>
                    <a:pt x="546675" y="700203"/>
                  </a:lnTo>
                  <a:lnTo>
                    <a:pt x="508785" y="760856"/>
                  </a:lnTo>
                  <a:lnTo>
                    <a:pt x="477623" y="824346"/>
                  </a:lnTo>
                  <a:lnTo>
                    <a:pt x="449760" y="887950"/>
                  </a:lnTo>
                  <a:lnTo>
                    <a:pt x="435995" y="918946"/>
                  </a:lnTo>
                  <a:lnTo>
                    <a:pt x="406655" y="977621"/>
                  </a:lnTo>
                  <a:lnTo>
                    <a:pt x="372046" y="1029609"/>
                  </a:lnTo>
                  <a:lnTo>
                    <a:pt x="328740" y="1072188"/>
                  </a:lnTo>
                  <a:lnTo>
                    <a:pt x="273311" y="1102638"/>
                  </a:lnTo>
                  <a:lnTo>
                    <a:pt x="202329" y="1118236"/>
                  </a:lnTo>
                  <a:lnTo>
                    <a:pt x="159935" y="1119616"/>
                  </a:lnTo>
                  <a:lnTo>
                    <a:pt x="468240" y="1119616"/>
                  </a:lnTo>
                  <a:lnTo>
                    <a:pt x="526800" y="1042458"/>
                  </a:lnTo>
                  <a:lnTo>
                    <a:pt x="572006" y="956193"/>
                  </a:lnTo>
                  <a:lnTo>
                    <a:pt x="587453" y="918848"/>
                  </a:lnTo>
                  <a:lnTo>
                    <a:pt x="2532199" y="918848"/>
                  </a:lnTo>
                  <a:lnTo>
                    <a:pt x="2545409" y="848177"/>
                  </a:lnTo>
                  <a:lnTo>
                    <a:pt x="2550679" y="788469"/>
                  </a:lnTo>
                  <a:lnTo>
                    <a:pt x="2550878" y="780040"/>
                  </a:lnTo>
                  <a:lnTo>
                    <a:pt x="2560317" y="752269"/>
                  </a:lnTo>
                  <a:lnTo>
                    <a:pt x="2585636" y="683919"/>
                  </a:lnTo>
                  <a:lnTo>
                    <a:pt x="2622344" y="597435"/>
                  </a:lnTo>
                  <a:lnTo>
                    <a:pt x="2657078" y="531977"/>
                  </a:lnTo>
                  <a:lnTo>
                    <a:pt x="1660372" y="531977"/>
                  </a:lnTo>
                  <a:lnTo>
                    <a:pt x="1429341" y="516640"/>
                  </a:lnTo>
                  <a:lnTo>
                    <a:pt x="1379079" y="514104"/>
                  </a:lnTo>
                  <a:lnTo>
                    <a:pt x="1326678" y="512011"/>
                  </a:lnTo>
                  <a:lnTo>
                    <a:pt x="1272593" y="510525"/>
                  </a:lnTo>
                  <a:lnTo>
                    <a:pt x="1217283" y="509809"/>
                  </a:lnTo>
                  <a:close/>
                </a:path>
                <a:path w="3103245" h="2035809">
                  <a:moveTo>
                    <a:pt x="2511150" y="0"/>
                  </a:moveTo>
                  <a:lnTo>
                    <a:pt x="2469500" y="4735"/>
                  </a:lnTo>
                  <a:lnTo>
                    <a:pt x="2428562" y="18819"/>
                  </a:lnTo>
                  <a:lnTo>
                    <a:pt x="2387313" y="44447"/>
                  </a:lnTo>
                  <a:lnTo>
                    <a:pt x="2344726" y="83817"/>
                  </a:lnTo>
                  <a:lnTo>
                    <a:pt x="2261356" y="182364"/>
                  </a:lnTo>
                  <a:lnTo>
                    <a:pt x="2170456" y="306657"/>
                  </a:lnTo>
                  <a:lnTo>
                    <a:pt x="2097347" y="413158"/>
                  </a:lnTo>
                  <a:lnTo>
                    <a:pt x="2067350" y="458334"/>
                  </a:lnTo>
                  <a:lnTo>
                    <a:pt x="2030959" y="471380"/>
                  </a:lnTo>
                  <a:lnTo>
                    <a:pt x="1936393" y="499260"/>
                  </a:lnTo>
                  <a:lnTo>
                    <a:pt x="1805561" y="525088"/>
                  </a:lnTo>
                  <a:lnTo>
                    <a:pt x="1660372" y="531977"/>
                  </a:lnTo>
                  <a:lnTo>
                    <a:pt x="2657078" y="531977"/>
                  </a:lnTo>
                  <a:lnTo>
                    <a:pt x="2665947" y="515263"/>
                  </a:lnTo>
                  <a:lnTo>
                    <a:pt x="2681553" y="497565"/>
                  </a:lnTo>
                  <a:lnTo>
                    <a:pt x="2701439" y="485913"/>
                  </a:lnTo>
                  <a:lnTo>
                    <a:pt x="2724049" y="480639"/>
                  </a:lnTo>
                  <a:lnTo>
                    <a:pt x="2910682" y="480639"/>
                  </a:lnTo>
                  <a:lnTo>
                    <a:pt x="2931607" y="475741"/>
                  </a:lnTo>
                  <a:lnTo>
                    <a:pt x="2976350" y="456069"/>
                  </a:lnTo>
                  <a:lnTo>
                    <a:pt x="3013709" y="431196"/>
                  </a:lnTo>
                  <a:lnTo>
                    <a:pt x="3044210" y="403272"/>
                  </a:lnTo>
                  <a:lnTo>
                    <a:pt x="3086738" y="346863"/>
                  </a:lnTo>
                  <a:lnTo>
                    <a:pt x="3102920" y="309926"/>
                  </a:lnTo>
                  <a:lnTo>
                    <a:pt x="3100590" y="297526"/>
                  </a:lnTo>
                  <a:lnTo>
                    <a:pt x="3093512" y="287042"/>
                  </a:lnTo>
                  <a:lnTo>
                    <a:pt x="3082372" y="280040"/>
                  </a:lnTo>
                  <a:lnTo>
                    <a:pt x="3044755" y="266045"/>
                  </a:lnTo>
                  <a:lnTo>
                    <a:pt x="2998681" y="248308"/>
                  </a:lnTo>
                  <a:lnTo>
                    <a:pt x="2949152" y="228328"/>
                  </a:lnTo>
                  <a:lnTo>
                    <a:pt x="2901170" y="207606"/>
                  </a:lnTo>
                  <a:lnTo>
                    <a:pt x="2852443" y="169759"/>
                  </a:lnTo>
                  <a:lnTo>
                    <a:pt x="2836490" y="128875"/>
                  </a:lnTo>
                  <a:lnTo>
                    <a:pt x="2831217" y="109476"/>
                  </a:lnTo>
                  <a:lnTo>
                    <a:pt x="2807007" y="78589"/>
                  </a:lnTo>
                  <a:lnTo>
                    <a:pt x="2753705" y="54310"/>
                  </a:lnTo>
                  <a:lnTo>
                    <a:pt x="2712045" y="39330"/>
                  </a:lnTo>
                  <a:lnTo>
                    <a:pt x="2666777" y="25276"/>
                  </a:lnTo>
                  <a:lnTo>
                    <a:pt x="2620162" y="13808"/>
                  </a:lnTo>
                  <a:lnTo>
                    <a:pt x="2563477" y="3586"/>
                  </a:lnTo>
                  <a:lnTo>
                    <a:pt x="2536895" y="734"/>
                  </a:lnTo>
                  <a:lnTo>
                    <a:pt x="2511150" y="0"/>
                  </a:lnTo>
                  <a:close/>
                </a:path>
                <a:path w="3103245" h="2035809">
                  <a:moveTo>
                    <a:pt x="2910682" y="480639"/>
                  </a:moveTo>
                  <a:lnTo>
                    <a:pt x="2724049" y="480639"/>
                  </a:lnTo>
                  <a:lnTo>
                    <a:pt x="2747827" y="482075"/>
                  </a:lnTo>
                  <a:lnTo>
                    <a:pt x="2817871" y="490893"/>
                  </a:lnTo>
                  <a:lnTo>
                    <a:pt x="2878955" y="488065"/>
                  </a:lnTo>
                  <a:lnTo>
                    <a:pt x="2910682" y="480639"/>
                  </a:lnTo>
                  <a:close/>
                </a:path>
              </a:pathLst>
            </a:custGeom>
            <a:solidFill>
              <a:srgbClr val="34A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25" y="3543438"/>
              <a:ext cx="3351529" cy="1531620"/>
            </a:xfrm>
            <a:custGeom>
              <a:avLst/>
              <a:gdLst/>
              <a:ahLst/>
              <a:cxnLst/>
              <a:rect l="l" t="t" r="r" b="b"/>
              <a:pathLst>
                <a:path w="3351529" h="1531620">
                  <a:moveTo>
                    <a:pt x="0" y="0"/>
                  </a:moveTo>
                  <a:lnTo>
                    <a:pt x="65504" y="10660"/>
                  </a:lnTo>
                  <a:lnTo>
                    <a:pt x="118243" y="19704"/>
                  </a:lnTo>
                  <a:lnTo>
                    <a:pt x="170767" y="29077"/>
                  </a:lnTo>
                  <a:lnTo>
                    <a:pt x="223077" y="38776"/>
                  </a:lnTo>
                  <a:lnTo>
                    <a:pt x="275172" y="48803"/>
                  </a:lnTo>
                  <a:lnTo>
                    <a:pt x="327052" y="59158"/>
                  </a:lnTo>
                  <a:lnTo>
                    <a:pt x="378718" y="69840"/>
                  </a:lnTo>
                  <a:lnTo>
                    <a:pt x="430169" y="80850"/>
                  </a:lnTo>
                  <a:lnTo>
                    <a:pt x="481406" y="92187"/>
                  </a:lnTo>
                  <a:lnTo>
                    <a:pt x="532428" y="103851"/>
                  </a:lnTo>
                  <a:lnTo>
                    <a:pt x="583235" y="115843"/>
                  </a:lnTo>
                  <a:lnTo>
                    <a:pt x="633827" y="128162"/>
                  </a:lnTo>
                  <a:lnTo>
                    <a:pt x="684205" y="140809"/>
                  </a:lnTo>
                  <a:lnTo>
                    <a:pt x="734368" y="153783"/>
                  </a:lnTo>
                  <a:lnTo>
                    <a:pt x="784317" y="167085"/>
                  </a:lnTo>
                  <a:lnTo>
                    <a:pt x="834051" y="180714"/>
                  </a:lnTo>
                  <a:lnTo>
                    <a:pt x="883570" y="194671"/>
                  </a:lnTo>
                  <a:lnTo>
                    <a:pt x="932874" y="208955"/>
                  </a:lnTo>
                  <a:lnTo>
                    <a:pt x="981964" y="223566"/>
                  </a:lnTo>
                  <a:lnTo>
                    <a:pt x="1030839" y="238505"/>
                  </a:lnTo>
                  <a:lnTo>
                    <a:pt x="1079500" y="253772"/>
                  </a:lnTo>
                  <a:lnTo>
                    <a:pt x="1127946" y="269366"/>
                  </a:lnTo>
                  <a:lnTo>
                    <a:pt x="1176177" y="285287"/>
                  </a:lnTo>
                  <a:lnTo>
                    <a:pt x="1224194" y="301536"/>
                  </a:lnTo>
                  <a:lnTo>
                    <a:pt x="1271996" y="318112"/>
                  </a:lnTo>
                  <a:lnTo>
                    <a:pt x="1319583" y="335016"/>
                  </a:lnTo>
                  <a:lnTo>
                    <a:pt x="1366955" y="352247"/>
                  </a:lnTo>
                  <a:lnTo>
                    <a:pt x="1414113" y="369806"/>
                  </a:lnTo>
                  <a:lnTo>
                    <a:pt x="1461057" y="387692"/>
                  </a:lnTo>
                  <a:lnTo>
                    <a:pt x="1507785" y="405906"/>
                  </a:lnTo>
                  <a:lnTo>
                    <a:pt x="1554299" y="424447"/>
                  </a:lnTo>
                  <a:lnTo>
                    <a:pt x="1600598" y="443315"/>
                  </a:lnTo>
                  <a:lnTo>
                    <a:pt x="1646683" y="462511"/>
                  </a:lnTo>
                  <a:lnTo>
                    <a:pt x="1692553" y="482034"/>
                  </a:lnTo>
                  <a:lnTo>
                    <a:pt x="1738208" y="501885"/>
                  </a:lnTo>
                  <a:lnTo>
                    <a:pt x="1783649" y="522064"/>
                  </a:lnTo>
                  <a:lnTo>
                    <a:pt x="1828875" y="542569"/>
                  </a:lnTo>
                  <a:lnTo>
                    <a:pt x="1873886" y="563403"/>
                  </a:lnTo>
                  <a:lnTo>
                    <a:pt x="1918682" y="584563"/>
                  </a:lnTo>
                  <a:lnTo>
                    <a:pt x="1963264" y="606051"/>
                  </a:lnTo>
                  <a:lnTo>
                    <a:pt x="2007631" y="627867"/>
                  </a:lnTo>
                  <a:lnTo>
                    <a:pt x="2051784" y="650010"/>
                  </a:lnTo>
                  <a:lnTo>
                    <a:pt x="2095722" y="672481"/>
                  </a:lnTo>
                  <a:lnTo>
                    <a:pt x="2139445" y="695279"/>
                  </a:lnTo>
                  <a:lnTo>
                    <a:pt x="2182954" y="718404"/>
                  </a:lnTo>
                  <a:lnTo>
                    <a:pt x="2226247" y="741857"/>
                  </a:lnTo>
                  <a:lnTo>
                    <a:pt x="2269327" y="765637"/>
                  </a:lnTo>
                  <a:lnTo>
                    <a:pt x="2312191" y="789745"/>
                  </a:lnTo>
                  <a:lnTo>
                    <a:pt x="2354841" y="814180"/>
                  </a:lnTo>
                  <a:lnTo>
                    <a:pt x="2397276" y="838943"/>
                  </a:lnTo>
                  <a:lnTo>
                    <a:pt x="2439497" y="864033"/>
                  </a:lnTo>
                  <a:lnTo>
                    <a:pt x="2481502" y="889451"/>
                  </a:lnTo>
                  <a:lnTo>
                    <a:pt x="2523294" y="915196"/>
                  </a:lnTo>
                  <a:lnTo>
                    <a:pt x="2564870" y="941268"/>
                  </a:lnTo>
                  <a:lnTo>
                    <a:pt x="2606232" y="967668"/>
                  </a:lnTo>
                  <a:lnTo>
                    <a:pt x="2647379" y="994396"/>
                  </a:lnTo>
                  <a:lnTo>
                    <a:pt x="2688311" y="1021451"/>
                  </a:lnTo>
                  <a:lnTo>
                    <a:pt x="2729029" y="1048833"/>
                  </a:lnTo>
                  <a:lnTo>
                    <a:pt x="2769532" y="1076543"/>
                  </a:lnTo>
                  <a:lnTo>
                    <a:pt x="2809820" y="1104580"/>
                  </a:lnTo>
                  <a:lnTo>
                    <a:pt x="2849894" y="1132945"/>
                  </a:lnTo>
                  <a:lnTo>
                    <a:pt x="2889753" y="1161637"/>
                  </a:lnTo>
                  <a:lnTo>
                    <a:pt x="2929397" y="1190657"/>
                  </a:lnTo>
                  <a:lnTo>
                    <a:pt x="2968827" y="1220004"/>
                  </a:lnTo>
                  <a:lnTo>
                    <a:pt x="3008042" y="1249678"/>
                  </a:lnTo>
                  <a:lnTo>
                    <a:pt x="3047042" y="1279680"/>
                  </a:lnTo>
                  <a:lnTo>
                    <a:pt x="3085828" y="1310010"/>
                  </a:lnTo>
                  <a:lnTo>
                    <a:pt x="3124399" y="1340667"/>
                  </a:lnTo>
                  <a:lnTo>
                    <a:pt x="3162755" y="1371651"/>
                  </a:lnTo>
                  <a:lnTo>
                    <a:pt x="3200897" y="1402963"/>
                  </a:lnTo>
                  <a:lnTo>
                    <a:pt x="3238824" y="1434602"/>
                  </a:lnTo>
                  <a:lnTo>
                    <a:pt x="3276536" y="1466569"/>
                  </a:lnTo>
                  <a:lnTo>
                    <a:pt x="3314033" y="1498863"/>
                  </a:lnTo>
                  <a:lnTo>
                    <a:pt x="3351316" y="1531485"/>
                  </a:lnTo>
                </a:path>
              </a:pathLst>
            </a:custGeom>
            <a:ln w="25400">
              <a:solidFill>
                <a:srgbClr val="D6E8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8671" y="3487408"/>
              <a:ext cx="100403" cy="1004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11976" y="5024693"/>
              <a:ext cx="2533650" cy="493395"/>
            </a:xfrm>
            <a:custGeom>
              <a:avLst/>
              <a:gdLst/>
              <a:ahLst/>
              <a:cxnLst/>
              <a:rect l="l" t="t" r="r" b="b"/>
              <a:pathLst>
                <a:path w="2533650" h="493395">
                  <a:moveTo>
                    <a:pt x="0" y="100"/>
                  </a:moveTo>
                  <a:lnTo>
                    <a:pt x="12699" y="0"/>
                  </a:lnTo>
                  <a:lnTo>
                    <a:pt x="68735" y="89"/>
                  </a:lnTo>
                  <a:lnTo>
                    <a:pt x="124506" y="562"/>
                  </a:lnTo>
                  <a:lnTo>
                    <a:pt x="180013" y="1419"/>
                  </a:lnTo>
                  <a:lnTo>
                    <a:pt x="235255" y="2659"/>
                  </a:lnTo>
                  <a:lnTo>
                    <a:pt x="290233" y="4282"/>
                  </a:lnTo>
                  <a:lnTo>
                    <a:pt x="344946" y="6289"/>
                  </a:lnTo>
                  <a:lnTo>
                    <a:pt x="399395" y="8679"/>
                  </a:lnTo>
                  <a:lnTo>
                    <a:pt x="453579" y="11452"/>
                  </a:lnTo>
                  <a:lnTo>
                    <a:pt x="507498" y="14609"/>
                  </a:lnTo>
                  <a:lnTo>
                    <a:pt x="561153" y="18149"/>
                  </a:lnTo>
                  <a:lnTo>
                    <a:pt x="614544" y="22072"/>
                  </a:lnTo>
                  <a:lnTo>
                    <a:pt x="667670" y="26379"/>
                  </a:lnTo>
                  <a:lnTo>
                    <a:pt x="720531" y="31069"/>
                  </a:lnTo>
                  <a:lnTo>
                    <a:pt x="773128" y="36143"/>
                  </a:lnTo>
                  <a:lnTo>
                    <a:pt x="825460" y="41600"/>
                  </a:lnTo>
                  <a:lnTo>
                    <a:pt x="877528" y="47440"/>
                  </a:lnTo>
                  <a:lnTo>
                    <a:pt x="929331" y="53664"/>
                  </a:lnTo>
                  <a:lnTo>
                    <a:pt x="980870" y="60271"/>
                  </a:lnTo>
                  <a:lnTo>
                    <a:pt x="1032144" y="67262"/>
                  </a:lnTo>
                  <a:lnTo>
                    <a:pt x="1083153" y="74635"/>
                  </a:lnTo>
                  <a:lnTo>
                    <a:pt x="1133898" y="82393"/>
                  </a:lnTo>
                  <a:lnTo>
                    <a:pt x="1184378" y="90533"/>
                  </a:lnTo>
                  <a:lnTo>
                    <a:pt x="1234594" y="99057"/>
                  </a:lnTo>
                  <a:lnTo>
                    <a:pt x="1284545" y="107964"/>
                  </a:lnTo>
                  <a:lnTo>
                    <a:pt x="1334231" y="117255"/>
                  </a:lnTo>
                  <a:lnTo>
                    <a:pt x="1383653" y="126929"/>
                  </a:lnTo>
                  <a:lnTo>
                    <a:pt x="1432811" y="136987"/>
                  </a:lnTo>
                  <a:lnTo>
                    <a:pt x="1481704" y="147427"/>
                  </a:lnTo>
                  <a:lnTo>
                    <a:pt x="1530332" y="158252"/>
                  </a:lnTo>
                  <a:lnTo>
                    <a:pt x="1578695" y="169459"/>
                  </a:lnTo>
                  <a:lnTo>
                    <a:pt x="1626794" y="181050"/>
                  </a:lnTo>
                  <a:lnTo>
                    <a:pt x="1674629" y="193024"/>
                  </a:lnTo>
                  <a:lnTo>
                    <a:pt x="1722198" y="205382"/>
                  </a:lnTo>
                  <a:lnTo>
                    <a:pt x="1769504" y="218123"/>
                  </a:lnTo>
                  <a:lnTo>
                    <a:pt x="1816544" y="231247"/>
                  </a:lnTo>
                  <a:lnTo>
                    <a:pt x="1863320" y="244755"/>
                  </a:lnTo>
                  <a:lnTo>
                    <a:pt x="1909832" y="258646"/>
                  </a:lnTo>
                  <a:lnTo>
                    <a:pt x="1956078" y="272921"/>
                  </a:lnTo>
                  <a:lnTo>
                    <a:pt x="2002060" y="287579"/>
                  </a:lnTo>
                  <a:lnTo>
                    <a:pt x="2047778" y="302620"/>
                  </a:lnTo>
                  <a:lnTo>
                    <a:pt x="2093231" y="318044"/>
                  </a:lnTo>
                  <a:lnTo>
                    <a:pt x="2138419" y="333852"/>
                  </a:lnTo>
                  <a:lnTo>
                    <a:pt x="2183343" y="350044"/>
                  </a:lnTo>
                  <a:lnTo>
                    <a:pt x="2228002" y="366618"/>
                  </a:lnTo>
                  <a:lnTo>
                    <a:pt x="2272396" y="383577"/>
                  </a:lnTo>
                  <a:lnTo>
                    <a:pt x="2316526" y="400918"/>
                  </a:lnTo>
                  <a:lnTo>
                    <a:pt x="2360391" y="418643"/>
                  </a:lnTo>
                  <a:lnTo>
                    <a:pt x="2403992" y="436751"/>
                  </a:lnTo>
                  <a:lnTo>
                    <a:pt x="2447327" y="455243"/>
                  </a:lnTo>
                  <a:lnTo>
                    <a:pt x="2490399" y="474118"/>
                  </a:lnTo>
                  <a:lnTo>
                    <a:pt x="2533205" y="493376"/>
                  </a:lnTo>
                </a:path>
              </a:pathLst>
            </a:custGeom>
            <a:ln w="25400">
              <a:solidFill>
                <a:srgbClr val="8AB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3079" y="4974297"/>
              <a:ext cx="101596" cy="1015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708391" y="6358799"/>
              <a:ext cx="2460625" cy="209550"/>
            </a:xfrm>
            <a:custGeom>
              <a:avLst/>
              <a:gdLst/>
              <a:ahLst/>
              <a:cxnLst/>
              <a:rect l="l" t="t" r="r" b="b"/>
              <a:pathLst>
                <a:path w="2460625" h="209550">
                  <a:moveTo>
                    <a:pt x="0" y="191094"/>
                  </a:moveTo>
                  <a:lnTo>
                    <a:pt x="79182" y="194800"/>
                  </a:lnTo>
                  <a:lnTo>
                    <a:pt x="144990" y="197570"/>
                  </a:lnTo>
                  <a:lnTo>
                    <a:pt x="210109" y="200050"/>
                  </a:lnTo>
                  <a:lnTo>
                    <a:pt x="274539" y="202239"/>
                  </a:lnTo>
                  <a:lnTo>
                    <a:pt x="338278" y="204137"/>
                  </a:lnTo>
                  <a:lnTo>
                    <a:pt x="401328" y="205745"/>
                  </a:lnTo>
                  <a:lnTo>
                    <a:pt x="463689" y="207062"/>
                  </a:lnTo>
                  <a:lnTo>
                    <a:pt x="525359" y="208089"/>
                  </a:lnTo>
                  <a:lnTo>
                    <a:pt x="586340" y="208825"/>
                  </a:lnTo>
                  <a:lnTo>
                    <a:pt x="646632" y="209270"/>
                  </a:lnTo>
                  <a:lnTo>
                    <a:pt x="706233" y="209425"/>
                  </a:lnTo>
                  <a:lnTo>
                    <a:pt x="765145" y="209290"/>
                  </a:lnTo>
                  <a:lnTo>
                    <a:pt x="823367" y="208864"/>
                  </a:lnTo>
                  <a:lnTo>
                    <a:pt x="880900" y="208147"/>
                  </a:lnTo>
                  <a:lnTo>
                    <a:pt x="937743" y="207140"/>
                  </a:lnTo>
                  <a:lnTo>
                    <a:pt x="993896" y="205842"/>
                  </a:lnTo>
                  <a:lnTo>
                    <a:pt x="1049360" y="204253"/>
                  </a:lnTo>
                  <a:lnTo>
                    <a:pt x="1104134" y="202374"/>
                  </a:lnTo>
                  <a:lnTo>
                    <a:pt x="1158218" y="200205"/>
                  </a:lnTo>
                  <a:lnTo>
                    <a:pt x="1211612" y="197744"/>
                  </a:lnTo>
                  <a:lnTo>
                    <a:pt x="1264317" y="194994"/>
                  </a:lnTo>
                  <a:lnTo>
                    <a:pt x="1316332" y="191952"/>
                  </a:lnTo>
                  <a:lnTo>
                    <a:pt x="1367658" y="188620"/>
                  </a:lnTo>
                  <a:lnTo>
                    <a:pt x="1418294" y="184998"/>
                  </a:lnTo>
                  <a:lnTo>
                    <a:pt x="1468240" y="181085"/>
                  </a:lnTo>
                  <a:lnTo>
                    <a:pt x="1517496" y="176881"/>
                  </a:lnTo>
                  <a:lnTo>
                    <a:pt x="1566063" y="172387"/>
                  </a:lnTo>
                  <a:lnTo>
                    <a:pt x="1613940" y="167602"/>
                  </a:lnTo>
                  <a:lnTo>
                    <a:pt x="1661128" y="162527"/>
                  </a:lnTo>
                  <a:lnTo>
                    <a:pt x="1707625" y="157161"/>
                  </a:lnTo>
                  <a:lnTo>
                    <a:pt x="1753433" y="151504"/>
                  </a:lnTo>
                  <a:lnTo>
                    <a:pt x="1798552" y="145557"/>
                  </a:lnTo>
                  <a:lnTo>
                    <a:pt x="1842981" y="139320"/>
                  </a:lnTo>
                  <a:lnTo>
                    <a:pt x="1886720" y="132791"/>
                  </a:lnTo>
                  <a:lnTo>
                    <a:pt x="1929769" y="125973"/>
                  </a:lnTo>
                  <a:lnTo>
                    <a:pt x="1972129" y="118863"/>
                  </a:lnTo>
                  <a:lnTo>
                    <a:pt x="2013799" y="111463"/>
                  </a:lnTo>
                  <a:lnTo>
                    <a:pt x="2054779" y="103773"/>
                  </a:lnTo>
                  <a:lnTo>
                    <a:pt x="2095070" y="95792"/>
                  </a:lnTo>
                  <a:lnTo>
                    <a:pt x="2134671" y="87520"/>
                  </a:lnTo>
                  <a:lnTo>
                    <a:pt x="2173582" y="78958"/>
                  </a:lnTo>
                  <a:lnTo>
                    <a:pt x="2211804" y="70105"/>
                  </a:lnTo>
                  <a:lnTo>
                    <a:pt x="2249336" y="60962"/>
                  </a:lnTo>
                  <a:lnTo>
                    <a:pt x="2322331" y="41803"/>
                  </a:lnTo>
                  <a:lnTo>
                    <a:pt x="2392567" y="21483"/>
                  </a:lnTo>
                  <a:lnTo>
                    <a:pt x="2426651" y="10886"/>
                  </a:lnTo>
                  <a:lnTo>
                    <a:pt x="2460044" y="0"/>
                  </a:lnTo>
                </a:path>
              </a:pathLst>
            </a:custGeom>
            <a:ln w="25400">
              <a:solidFill>
                <a:srgbClr val="4C89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9606" y="6497226"/>
              <a:ext cx="101469" cy="10146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852461" y="3489413"/>
              <a:ext cx="2452370" cy="1216025"/>
            </a:xfrm>
            <a:custGeom>
              <a:avLst/>
              <a:gdLst/>
              <a:ahLst/>
              <a:cxnLst/>
              <a:rect l="l" t="t" r="r" b="b"/>
              <a:pathLst>
                <a:path w="2452370" h="1216025">
                  <a:moveTo>
                    <a:pt x="2451820" y="0"/>
                  </a:moveTo>
                  <a:lnTo>
                    <a:pt x="2383831" y="2575"/>
                  </a:lnTo>
                  <a:lnTo>
                    <a:pt x="2329004" y="5501"/>
                  </a:lnTo>
                  <a:lnTo>
                    <a:pt x="2274641" y="9082"/>
                  </a:lnTo>
                  <a:lnTo>
                    <a:pt x="2220743" y="13319"/>
                  </a:lnTo>
                  <a:lnTo>
                    <a:pt x="2167309" y="18211"/>
                  </a:lnTo>
                  <a:lnTo>
                    <a:pt x="2114339" y="23760"/>
                  </a:lnTo>
                  <a:lnTo>
                    <a:pt x="2061834" y="29964"/>
                  </a:lnTo>
                  <a:lnTo>
                    <a:pt x="2009794" y="36823"/>
                  </a:lnTo>
                  <a:lnTo>
                    <a:pt x="1958218" y="44338"/>
                  </a:lnTo>
                  <a:lnTo>
                    <a:pt x="1907106" y="52509"/>
                  </a:lnTo>
                  <a:lnTo>
                    <a:pt x="1856459" y="61336"/>
                  </a:lnTo>
                  <a:lnTo>
                    <a:pt x="1806277" y="70818"/>
                  </a:lnTo>
                  <a:lnTo>
                    <a:pt x="1756559" y="80956"/>
                  </a:lnTo>
                  <a:lnTo>
                    <a:pt x="1707305" y="91750"/>
                  </a:lnTo>
                  <a:lnTo>
                    <a:pt x="1658516" y="103199"/>
                  </a:lnTo>
                  <a:lnTo>
                    <a:pt x="1610192" y="115304"/>
                  </a:lnTo>
                  <a:lnTo>
                    <a:pt x="1562332" y="128064"/>
                  </a:lnTo>
                  <a:lnTo>
                    <a:pt x="1514936" y="141480"/>
                  </a:lnTo>
                  <a:lnTo>
                    <a:pt x="1468005" y="155552"/>
                  </a:lnTo>
                  <a:lnTo>
                    <a:pt x="1421538" y="170280"/>
                  </a:lnTo>
                  <a:lnTo>
                    <a:pt x="1375536" y="185663"/>
                  </a:lnTo>
                  <a:lnTo>
                    <a:pt x="1329999" y="201702"/>
                  </a:lnTo>
                  <a:lnTo>
                    <a:pt x="1284926" y="218396"/>
                  </a:lnTo>
                  <a:lnTo>
                    <a:pt x="1240317" y="235746"/>
                  </a:lnTo>
                  <a:lnTo>
                    <a:pt x="1196173" y="253752"/>
                  </a:lnTo>
                  <a:lnTo>
                    <a:pt x="1152494" y="272414"/>
                  </a:lnTo>
                  <a:lnTo>
                    <a:pt x="1109278" y="291731"/>
                  </a:lnTo>
                  <a:lnTo>
                    <a:pt x="1066528" y="311703"/>
                  </a:lnTo>
                  <a:lnTo>
                    <a:pt x="1024242" y="332332"/>
                  </a:lnTo>
                  <a:lnTo>
                    <a:pt x="982420" y="353616"/>
                  </a:lnTo>
                  <a:lnTo>
                    <a:pt x="941063" y="375556"/>
                  </a:lnTo>
                  <a:lnTo>
                    <a:pt x="900170" y="398151"/>
                  </a:lnTo>
                  <a:lnTo>
                    <a:pt x="859742" y="421402"/>
                  </a:lnTo>
                  <a:lnTo>
                    <a:pt x="819779" y="445309"/>
                  </a:lnTo>
                  <a:lnTo>
                    <a:pt x="780279" y="469872"/>
                  </a:lnTo>
                  <a:lnTo>
                    <a:pt x="741245" y="495090"/>
                  </a:lnTo>
                  <a:lnTo>
                    <a:pt x="702675" y="520963"/>
                  </a:lnTo>
                  <a:lnTo>
                    <a:pt x="664569" y="547493"/>
                  </a:lnTo>
                  <a:lnTo>
                    <a:pt x="626928" y="574678"/>
                  </a:lnTo>
                  <a:lnTo>
                    <a:pt x="589751" y="602519"/>
                  </a:lnTo>
                  <a:lnTo>
                    <a:pt x="553039" y="631015"/>
                  </a:lnTo>
                  <a:lnTo>
                    <a:pt x="516791" y="660167"/>
                  </a:lnTo>
                  <a:lnTo>
                    <a:pt x="481008" y="689975"/>
                  </a:lnTo>
                  <a:lnTo>
                    <a:pt x="445689" y="720438"/>
                  </a:lnTo>
                  <a:lnTo>
                    <a:pt x="410835" y="751557"/>
                  </a:lnTo>
                  <a:lnTo>
                    <a:pt x="376445" y="783332"/>
                  </a:lnTo>
                  <a:lnTo>
                    <a:pt x="342520" y="815762"/>
                  </a:lnTo>
                  <a:lnTo>
                    <a:pt x="309059" y="848848"/>
                  </a:lnTo>
                  <a:lnTo>
                    <a:pt x="276063" y="882590"/>
                  </a:lnTo>
                  <a:lnTo>
                    <a:pt x="243532" y="916987"/>
                  </a:lnTo>
                  <a:lnTo>
                    <a:pt x="211464" y="952040"/>
                  </a:lnTo>
                  <a:lnTo>
                    <a:pt x="179862" y="987749"/>
                  </a:lnTo>
                  <a:lnTo>
                    <a:pt x="148723" y="1024113"/>
                  </a:lnTo>
                  <a:lnTo>
                    <a:pt x="118050" y="1061133"/>
                  </a:lnTo>
                  <a:lnTo>
                    <a:pt x="87840" y="1098809"/>
                  </a:lnTo>
                  <a:lnTo>
                    <a:pt x="58096" y="1137140"/>
                  </a:lnTo>
                  <a:lnTo>
                    <a:pt x="28815" y="1176127"/>
                  </a:lnTo>
                  <a:lnTo>
                    <a:pt x="0" y="1215770"/>
                  </a:lnTo>
                </a:path>
              </a:pathLst>
            </a:custGeom>
            <a:ln w="25400">
              <a:solidFill>
                <a:srgbClr val="84D2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1585" y="3437712"/>
              <a:ext cx="101570" cy="10156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998860" y="5025329"/>
              <a:ext cx="2305685" cy="382905"/>
            </a:xfrm>
            <a:custGeom>
              <a:avLst/>
              <a:gdLst/>
              <a:ahLst/>
              <a:cxnLst/>
              <a:rect l="l" t="t" r="r" b="b"/>
              <a:pathLst>
                <a:path w="2305684" h="382904">
                  <a:moveTo>
                    <a:pt x="2305408" y="0"/>
                  </a:moveTo>
                  <a:lnTo>
                    <a:pt x="2229513" y="1568"/>
                  </a:lnTo>
                  <a:lnTo>
                    <a:pt x="2166911" y="3251"/>
                  </a:lnTo>
                  <a:lnTo>
                    <a:pt x="2104903" y="5243"/>
                  </a:lnTo>
                  <a:lnTo>
                    <a:pt x="2043488" y="7543"/>
                  </a:lnTo>
                  <a:lnTo>
                    <a:pt x="1982667" y="10152"/>
                  </a:lnTo>
                  <a:lnTo>
                    <a:pt x="1922439" y="13069"/>
                  </a:lnTo>
                  <a:lnTo>
                    <a:pt x="1862804" y="16295"/>
                  </a:lnTo>
                  <a:lnTo>
                    <a:pt x="1803763" y="19829"/>
                  </a:lnTo>
                  <a:lnTo>
                    <a:pt x="1745316" y="23672"/>
                  </a:lnTo>
                  <a:lnTo>
                    <a:pt x="1687462" y="27824"/>
                  </a:lnTo>
                  <a:lnTo>
                    <a:pt x="1630202" y="32284"/>
                  </a:lnTo>
                  <a:lnTo>
                    <a:pt x="1573535" y="37052"/>
                  </a:lnTo>
                  <a:lnTo>
                    <a:pt x="1517461" y="42129"/>
                  </a:lnTo>
                  <a:lnTo>
                    <a:pt x="1461982" y="47515"/>
                  </a:lnTo>
                  <a:lnTo>
                    <a:pt x="1407095" y="53209"/>
                  </a:lnTo>
                  <a:lnTo>
                    <a:pt x="1352802" y="59212"/>
                  </a:lnTo>
                  <a:lnTo>
                    <a:pt x="1299103" y="65523"/>
                  </a:lnTo>
                  <a:lnTo>
                    <a:pt x="1245997" y="72143"/>
                  </a:lnTo>
                  <a:lnTo>
                    <a:pt x="1193485" y="79072"/>
                  </a:lnTo>
                  <a:lnTo>
                    <a:pt x="1141566" y="86309"/>
                  </a:lnTo>
                  <a:lnTo>
                    <a:pt x="1090241" y="93854"/>
                  </a:lnTo>
                  <a:lnTo>
                    <a:pt x="1039509" y="101708"/>
                  </a:lnTo>
                  <a:lnTo>
                    <a:pt x="989371" y="109871"/>
                  </a:lnTo>
                  <a:lnTo>
                    <a:pt x="939826" y="118342"/>
                  </a:lnTo>
                  <a:lnTo>
                    <a:pt x="890875" y="127122"/>
                  </a:lnTo>
                  <a:lnTo>
                    <a:pt x="842517" y="136210"/>
                  </a:lnTo>
                  <a:lnTo>
                    <a:pt x="794753" y="145607"/>
                  </a:lnTo>
                  <a:lnTo>
                    <a:pt x="747582" y="155312"/>
                  </a:lnTo>
                  <a:lnTo>
                    <a:pt x="701005" y="165326"/>
                  </a:lnTo>
                  <a:lnTo>
                    <a:pt x="655021" y="175648"/>
                  </a:lnTo>
                  <a:lnTo>
                    <a:pt x="609631" y="186279"/>
                  </a:lnTo>
                  <a:lnTo>
                    <a:pt x="564835" y="197219"/>
                  </a:lnTo>
                  <a:lnTo>
                    <a:pt x="520631" y="208467"/>
                  </a:lnTo>
                  <a:lnTo>
                    <a:pt x="477022" y="220024"/>
                  </a:lnTo>
                  <a:lnTo>
                    <a:pt x="434006" y="231889"/>
                  </a:lnTo>
                  <a:lnTo>
                    <a:pt x="391583" y="244062"/>
                  </a:lnTo>
                  <a:lnTo>
                    <a:pt x="349754" y="256545"/>
                  </a:lnTo>
                  <a:lnTo>
                    <a:pt x="308518" y="269335"/>
                  </a:lnTo>
                  <a:lnTo>
                    <a:pt x="267876" y="282435"/>
                  </a:lnTo>
                  <a:lnTo>
                    <a:pt x="227828" y="295843"/>
                  </a:lnTo>
                  <a:lnTo>
                    <a:pt x="188372" y="309559"/>
                  </a:lnTo>
                  <a:lnTo>
                    <a:pt x="149511" y="323584"/>
                  </a:lnTo>
                  <a:lnTo>
                    <a:pt x="111243" y="337918"/>
                  </a:lnTo>
                  <a:lnTo>
                    <a:pt x="73568" y="352560"/>
                  </a:lnTo>
                  <a:lnTo>
                    <a:pt x="36487" y="367510"/>
                  </a:lnTo>
                  <a:lnTo>
                    <a:pt x="0" y="382769"/>
                  </a:lnTo>
                </a:path>
              </a:pathLst>
            </a:custGeom>
            <a:ln w="25400">
              <a:solidFill>
                <a:srgbClr val="3F9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1569" y="4973955"/>
              <a:ext cx="101587" cy="10158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736774" y="6119796"/>
              <a:ext cx="2567940" cy="476250"/>
            </a:xfrm>
            <a:custGeom>
              <a:avLst/>
              <a:gdLst/>
              <a:ahLst/>
              <a:cxnLst/>
              <a:rect l="l" t="t" r="r" b="b"/>
              <a:pathLst>
                <a:path w="2567940" h="476250">
                  <a:moveTo>
                    <a:pt x="2567543" y="475725"/>
                  </a:moveTo>
                  <a:lnTo>
                    <a:pt x="2497768" y="472792"/>
                  </a:lnTo>
                  <a:lnTo>
                    <a:pt x="2440997" y="470062"/>
                  </a:lnTo>
                  <a:lnTo>
                    <a:pt x="2384537" y="467071"/>
                  </a:lnTo>
                  <a:lnTo>
                    <a:pt x="2328390" y="463819"/>
                  </a:lnTo>
                  <a:lnTo>
                    <a:pt x="2272554" y="460304"/>
                  </a:lnTo>
                  <a:lnTo>
                    <a:pt x="2217030" y="456528"/>
                  </a:lnTo>
                  <a:lnTo>
                    <a:pt x="2161817" y="452490"/>
                  </a:lnTo>
                  <a:lnTo>
                    <a:pt x="2106917" y="448191"/>
                  </a:lnTo>
                  <a:lnTo>
                    <a:pt x="2052328" y="443630"/>
                  </a:lnTo>
                  <a:lnTo>
                    <a:pt x="1998051" y="438808"/>
                  </a:lnTo>
                  <a:lnTo>
                    <a:pt x="1944086" y="433723"/>
                  </a:lnTo>
                  <a:lnTo>
                    <a:pt x="1890433" y="428377"/>
                  </a:lnTo>
                  <a:lnTo>
                    <a:pt x="1837091" y="422770"/>
                  </a:lnTo>
                  <a:lnTo>
                    <a:pt x="1784062" y="416901"/>
                  </a:lnTo>
                  <a:lnTo>
                    <a:pt x="1731344" y="410770"/>
                  </a:lnTo>
                  <a:lnTo>
                    <a:pt x="1678938" y="404378"/>
                  </a:lnTo>
                  <a:lnTo>
                    <a:pt x="1626844" y="397724"/>
                  </a:lnTo>
                  <a:lnTo>
                    <a:pt x="1575061" y="390808"/>
                  </a:lnTo>
                  <a:lnTo>
                    <a:pt x="1523590" y="383630"/>
                  </a:lnTo>
                  <a:lnTo>
                    <a:pt x="1472432" y="376191"/>
                  </a:lnTo>
                  <a:lnTo>
                    <a:pt x="1421585" y="368491"/>
                  </a:lnTo>
                  <a:lnTo>
                    <a:pt x="1371049" y="360529"/>
                  </a:lnTo>
                  <a:lnTo>
                    <a:pt x="1320826" y="352305"/>
                  </a:lnTo>
                  <a:lnTo>
                    <a:pt x="1270914" y="343819"/>
                  </a:lnTo>
                  <a:lnTo>
                    <a:pt x="1221315" y="335072"/>
                  </a:lnTo>
                  <a:lnTo>
                    <a:pt x="1172027" y="326063"/>
                  </a:lnTo>
                  <a:lnTo>
                    <a:pt x="1123051" y="316793"/>
                  </a:lnTo>
                  <a:lnTo>
                    <a:pt x="1074387" y="307261"/>
                  </a:lnTo>
                  <a:lnTo>
                    <a:pt x="1026034" y="297467"/>
                  </a:lnTo>
                  <a:lnTo>
                    <a:pt x="977994" y="287412"/>
                  </a:lnTo>
                  <a:lnTo>
                    <a:pt x="930265" y="277095"/>
                  </a:lnTo>
                  <a:lnTo>
                    <a:pt x="882848" y="266516"/>
                  </a:lnTo>
                  <a:lnTo>
                    <a:pt x="835743" y="255676"/>
                  </a:lnTo>
                  <a:lnTo>
                    <a:pt x="788950" y="244574"/>
                  </a:lnTo>
                  <a:lnTo>
                    <a:pt x="742468" y="233210"/>
                  </a:lnTo>
                  <a:lnTo>
                    <a:pt x="696299" y="221585"/>
                  </a:lnTo>
                  <a:lnTo>
                    <a:pt x="650441" y="209698"/>
                  </a:lnTo>
                  <a:lnTo>
                    <a:pt x="604895" y="197550"/>
                  </a:lnTo>
                  <a:lnTo>
                    <a:pt x="559661" y="185140"/>
                  </a:lnTo>
                  <a:lnTo>
                    <a:pt x="514739" y="172468"/>
                  </a:lnTo>
                  <a:lnTo>
                    <a:pt x="470129" y="159535"/>
                  </a:lnTo>
                  <a:lnTo>
                    <a:pt x="425831" y="146340"/>
                  </a:lnTo>
                  <a:lnTo>
                    <a:pt x="381844" y="132883"/>
                  </a:lnTo>
                  <a:lnTo>
                    <a:pt x="338170" y="119165"/>
                  </a:lnTo>
                  <a:lnTo>
                    <a:pt x="294807" y="105185"/>
                  </a:lnTo>
                  <a:lnTo>
                    <a:pt x="251756" y="90943"/>
                  </a:lnTo>
                  <a:lnTo>
                    <a:pt x="209017" y="76440"/>
                  </a:lnTo>
                  <a:lnTo>
                    <a:pt x="166590" y="61675"/>
                  </a:lnTo>
                  <a:lnTo>
                    <a:pt x="124474" y="46649"/>
                  </a:lnTo>
                  <a:lnTo>
                    <a:pt x="82671" y="31361"/>
                  </a:lnTo>
                  <a:lnTo>
                    <a:pt x="41179" y="1581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C78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1625" y="6546149"/>
              <a:ext cx="101531" cy="101532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2000" y="3164789"/>
            <a:ext cx="1696740" cy="72390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177757" y="2455546"/>
            <a:ext cx="852805" cy="1213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E42832"/>
                </a:solidFill>
                <a:latin typeface="AvenirNext-Medium"/>
                <a:cs typeface="AvenirNext-Medium"/>
              </a:rPr>
              <a:t>State</a:t>
            </a:r>
            <a:endParaRPr sz="2800">
              <a:latin typeface="AvenirNext-Medium"/>
              <a:cs typeface="AvenirNext-Mediu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AvenirNext-Medium"/>
              <a:cs typeface="AvenirNext-Medium"/>
            </a:endParaRPr>
          </a:p>
          <a:p>
            <a:pPr marL="103505">
              <a:lnSpc>
                <a:spcPct val="100000"/>
              </a:lnSpc>
            </a:pPr>
            <a:r>
              <a:rPr sz="2000" spc="-20" dirty="0">
                <a:solidFill>
                  <a:srgbClr val="FFFFFF"/>
                </a:solidFill>
                <a:latin typeface="AvenirNext-Medium"/>
                <a:cs typeface="AvenirNext-Medium"/>
              </a:rPr>
              <a:t>Color</a:t>
            </a:r>
            <a:endParaRPr sz="2000">
              <a:latin typeface="AvenirNext-Medium"/>
              <a:cs typeface="AvenirNext-Medium"/>
            </a:endParaRPr>
          </a:p>
        </p:txBody>
      </p: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2000" y="4682896"/>
            <a:ext cx="1696740" cy="72390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239021" y="4856632"/>
            <a:ext cx="7302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FFFF"/>
                </a:solidFill>
                <a:latin typeface="AvenirNext-Medium"/>
                <a:cs typeface="AvenirNext-Medium"/>
              </a:rPr>
              <a:t>Name</a:t>
            </a:r>
            <a:endParaRPr sz="2000">
              <a:latin typeface="AvenirNext-Medium"/>
              <a:cs typeface="AvenirNext-Medium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2000" y="6201003"/>
            <a:ext cx="1696740" cy="723900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160663" y="6374741"/>
            <a:ext cx="88709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AvenirNext-Medium"/>
                <a:cs typeface="AvenirNext-Medium"/>
              </a:rPr>
              <a:t>Hungry</a:t>
            </a:r>
            <a:endParaRPr sz="2000">
              <a:latin typeface="AvenirNext-Medium"/>
              <a:cs typeface="AvenirNext-Medium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2000" y="7719111"/>
            <a:ext cx="1696740" cy="723900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268994" y="7892848"/>
            <a:ext cx="7283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FFFF"/>
                </a:solidFill>
                <a:latin typeface="AvenirNext-Medium"/>
                <a:cs typeface="AvenirNext-Medium"/>
              </a:rPr>
              <a:t>Breed</a:t>
            </a:r>
            <a:endParaRPr sz="2000">
              <a:latin typeface="AvenirNext-Medium"/>
              <a:cs typeface="AvenirNext-Medium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646692" y="7024232"/>
            <a:ext cx="3249295" cy="1129665"/>
            <a:chOff x="2646692" y="7024232"/>
            <a:chExt cx="3249295" cy="1129665"/>
          </a:xfrm>
        </p:grpSpPr>
        <p:sp>
          <p:nvSpPr>
            <p:cNvPr id="27" name="object 27"/>
            <p:cNvSpPr/>
            <p:nvPr/>
          </p:nvSpPr>
          <p:spPr>
            <a:xfrm>
              <a:off x="2735558" y="7036932"/>
              <a:ext cx="3147695" cy="1068705"/>
            </a:xfrm>
            <a:custGeom>
              <a:avLst/>
              <a:gdLst/>
              <a:ahLst/>
              <a:cxnLst/>
              <a:rect l="l" t="t" r="r" b="b"/>
              <a:pathLst>
                <a:path w="3147695" h="1068704">
                  <a:moveTo>
                    <a:pt x="0" y="1066919"/>
                  </a:moveTo>
                  <a:lnTo>
                    <a:pt x="12695" y="1067269"/>
                  </a:lnTo>
                  <a:lnTo>
                    <a:pt x="70325" y="1068210"/>
                  </a:lnTo>
                  <a:lnTo>
                    <a:pt x="127596" y="1068668"/>
                  </a:lnTo>
                  <a:lnTo>
                    <a:pt x="184508" y="1068643"/>
                  </a:lnTo>
                  <a:lnTo>
                    <a:pt x="241061" y="1068136"/>
                  </a:lnTo>
                  <a:lnTo>
                    <a:pt x="297256" y="1067146"/>
                  </a:lnTo>
                  <a:lnTo>
                    <a:pt x="353091" y="1065673"/>
                  </a:lnTo>
                  <a:lnTo>
                    <a:pt x="408568" y="1063718"/>
                  </a:lnTo>
                  <a:lnTo>
                    <a:pt x="463686" y="1061281"/>
                  </a:lnTo>
                  <a:lnTo>
                    <a:pt x="518445" y="1058360"/>
                  </a:lnTo>
                  <a:lnTo>
                    <a:pt x="572844" y="1054957"/>
                  </a:lnTo>
                  <a:lnTo>
                    <a:pt x="626886" y="1051072"/>
                  </a:lnTo>
                  <a:lnTo>
                    <a:pt x="680568" y="1046704"/>
                  </a:lnTo>
                  <a:lnTo>
                    <a:pt x="733891" y="1041853"/>
                  </a:lnTo>
                  <a:lnTo>
                    <a:pt x="786855" y="1036520"/>
                  </a:lnTo>
                  <a:lnTo>
                    <a:pt x="839461" y="1030704"/>
                  </a:lnTo>
                  <a:lnTo>
                    <a:pt x="891707" y="1024406"/>
                  </a:lnTo>
                  <a:lnTo>
                    <a:pt x="943595" y="1017625"/>
                  </a:lnTo>
                  <a:lnTo>
                    <a:pt x="995123" y="1010361"/>
                  </a:lnTo>
                  <a:lnTo>
                    <a:pt x="1046293" y="1002615"/>
                  </a:lnTo>
                  <a:lnTo>
                    <a:pt x="1097104" y="994386"/>
                  </a:lnTo>
                  <a:lnTo>
                    <a:pt x="1147556" y="985675"/>
                  </a:lnTo>
                  <a:lnTo>
                    <a:pt x="1197649" y="976481"/>
                  </a:lnTo>
                  <a:lnTo>
                    <a:pt x="1247383" y="966805"/>
                  </a:lnTo>
                  <a:lnTo>
                    <a:pt x="1296758" y="956645"/>
                  </a:lnTo>
                  <a:lnTo>
                    <a:pt x="1345774" y="946004"/>
                  </a:lnTo>
                  <a:lnTo>
                    <a:pt x="1394432" y="934879"/>
                  </a:lnTo>
                  <a:lnTo>
                    <a:pt x="1442730" y="923272"/>
                  </a:lnTo>
                  <a:lnTo>
                    <a:pt x="1490670" y="911183"/>
                  </a:lnTo>
                  <a:lnTo>
                    <a:pt x="1538250" y="898611"/>
                  </a:lnTo>
                  <a:lnTo>
                    <a:pt x="1585472" y="885556"/>
                  </a:lnTo>
                  <a:lnTo>
                    <a:pt x="1632335" y="872019"/>
                  </a:lnTo>
                  <a:lnTo>
                    <a:pt x="1678839" y="857999"/>
                  </a:lnTo>
                  <a:lnTo>
                    <a:pt x="1724983" y="843496"/>
                  </a:lnTo>
                  <a:lnTo>
                    <a:pt x="1770769" y="828511"/>
                  </a:lnTo>
                  <a:lnTo>
                    <a:pt x="1816197" y="813044"/>
                  </a:lnTo>
                  <a:lnTo>
                    <a:pt x="1861265" y="797093"/>
                  </a:lnTo>
                  <a:lnTo>
                    <a:pt x="1905974" y="780660"/>
                  </a:lnTo>
                  <a:lnTo>
                    <a:pt x="1950324" y="763745"/>
                  </a:lnTo>
                  <a:lnTo>
                    <a:pt x="1994316" y="746347"/>
                  </a:lnTo>
                  <a:lnTo>
                    <a:pt x="2037948" y="728466"/>
                  </a:lnTo>
                  <a:lnTo>
                    <a:pt x="2081222" y="710103"/>
                  </a:lnTo>
                  <a:lnTo>
                    <a:pt x="2124136" y="691257"/>
                  </a:lnTo>
                  <a:lnTo>
                    <a:pt x="2166692" y="671929"/>
                  </a:lnTo>
                  <a:lnTo>
                    <a:pt x="2208889" y="652118"/>
                  </a:lnTo>
                  <a:lnTo>
                    <a:pt x="2250726" y="631824"/>
                  </a:lnTo>
                  <a:lnTo>
                    <a:pt x="2292205" y="611048"/>
                  </a:lnTo>
                  <a:lnTo>
                    <a:pt x="2333325" y="589789"/>
                  </a:lnTo>
                  <a:lnTo>
                    <a:pt x="2374086" y="568048"/>
                  </a:lnTo>
                  <a:lnTo>
                    <a:pt x="2414488" y="545824"/>
                  </a:lnTo>
                  <a:lnTo>
                    <a:pt x="2454531" y="523117"/>
                  </a:lnTo>
                  <a:lnTo>
                    <a:pt x="2494216" y="499928"/>
                  </a:lnTo>
                  <a:lnTo>
                    <a:pt x="2533541" y="476256"/>
                  </a:lnTo>
                  <a:lnTo>
                    <a:pt x="2572507" y="452102"/>
                  </a:lnTo>
                  <a:lnTo>
                    <a:pt x="2611115" y="427465"/>
                  </a:lnTo>
                  <a:lnTo>
                    <a:pt x="2649363" y="402345"/>
                  </a:lnTo>
                  <a:lnTo>
                    <a:pt x="2687253" y="376743"/>
                  </a:lnTo>
                  <a:lnTo>
                    <a:pt x="2724783" y="350659"/>
                  </a:lnTo>
                  <a:lnTo>
                    <a:pt x="2761955" y="324091"/>
                  </a:lnTo>
                  <a:lnTo>
                    <a:pt x="2798768" y="297041"/>
                  </a:lnTo>
                  <a:lnTo>
                    <a:pt x="2835221" y="269509"/>
                  </a:lnTo>
                  <a:lnTo>
                    <a:pt x="2871316" y="241494"/>
                  </a:lnTo>
                  <a:lnTo>
                    <a:pt x="2907052" y="212996"/>
                  </a:lnTo>
                  <a:lnTo>
                    <a:pt x="2942429" y="184016"/>
                  </a:lnTo>
                  <a:lnTo>
                    <a:pt x="2977447" y="154553"/>
                  </a:lnTo>
                  <a:lnTo>
                    <a:pt x="3012106" y="124607"/>
                  </a:lnTo>
                  <a:lnTo>
                    <a:pt x="3046406" y="94179"/>
                  </a:lnTo>
                  <a:lnTo>
                    <a:pt x="3080347" y="63269"/>
                  </a:lnTo>
                  <a:lnTo>
                    <a:pt x="3113930" y="31875"/>
                  </a:lnTo>
                  <a:lnTo>
                    <a:pt x="3147153" y="0"/>
                  </a:lnTo>
                </a:path>
              </a:pathLst>
            </a:custGeom>
            <a:ln w="25400">
              <a:solidFill>
                <a:srgbClr val="316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46692" y="8052021"/>
              <a:ext cx="101561" cy="101560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546059" y="3164789"/>
            <a:ext cx="1696740" cy="723900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0547187" y="2455546"/>
            <a:ext cx="1682114" cy="1213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E42832"/>
                </a:solidFill>
                <a:latin typeface="AvenirNext-Medium"/>
                <a:cs typeface="AvenirNext-Medium"/>
              </a:rPr>
              <a:t>Behaviour</a:t>
            </a:r>
            <a:endParaRPr sz="2800">
              <a:latin typeface="AvenirNext-Medium"/>
              <a:cs typeface="AvenirNext-Mediu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AvenirNext-Medium"/>
              <a:cs typeface="AvenirNext-Medium"/>
            </a:endParaRPr>
          </a:p>
          <a:p>
            <a:pPr algn="ctr">
              <a:lnSpc>
                <a:spcPct val="100000"/>
              </a:lnSpc>
            </a:pPr>
            <a:r>
              <a:rPr sz="2000" spc="-25" dirty="0">
                <a:solidFill>
                  <a:srgbClr val="FFFFFF"/>
                </a:solidFill>
                <a:latin typeface="AvenirNext-Medium"/>
                <a:cs typeface="AvenirNext-Medium"/>
              </a:rPr>
              <a:t>Run</a:t>
            </a:r>
            <a:endParaRPr sz="2000">
              <a:latin typeface="AvenirNext-Medium"/>
              <a:cs typeface="AvenirNext-Medium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546059" y="4682896"/>
            <a:ext cx="1696740" cy="72390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11112108" y="4856632"/>
            <a:ext cx="5524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FFFF"/>
                </a:solidFill>
                <a:latin typeface="AvenirNext-Medium"/>
                <a:cs typeface="AvenirNext-Medium"/>
              </a:rPr>
              <a:t>Bark</a:t>
            </a:r>
            <a:endParaRPr sz="2000">
              <a:latin typeface="AvenirNext-Medium"/>
              <a:cs typeface="AvenirNext-Medium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546059" y="6201003"/>
            <a:ext cx="1696740" cy="72390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1189706" y="6374741"/>
            <a:ext cx="3968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FFFFF"/>
                </a:solidFill>
                <a:latin typeface="AvenirNext-Medium"/>
                <a:cs typeface="AvenirNext-Medium"/>
              </a:rPr>
              <a:t>Eat</a:t>
            </a:r>
            <a:endParaRPr sz="2000">
              <a:latin typeface="AvenirNext-Medium"/>
              <a:cs typeface="AvenirNext-Medium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546059" y="7719111"/>
            <a:ext cx="1696740" cy="723900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11053054" y="7892848"/>
            <a:ext cx="6883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AvenirNext-Medium"/>
                <a:cs typeface="AvenirNext-Medium"/>
              </a:rPr>
              <a:t>Sleep</a:t>
            </a:r>
            <a:endParaRPr sz="2000">
              <a:latin typeface="AvenirNext-Medium"/>
              <a:cs typeface="AvenirNext-Medium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217115" y="7099779"/>
            <a:ext cx="3176270" cy="998219"/>
            <a:chOff x="7217115" y="7099779"/>
            <a:chExt cx="3176270" cy="998219"/>
          </a:xfrm>
        </p:grpSpPr>
        <p:sp>
          <p:nvSpPr>
            <p:cNvPr id="38" name="object 38"/>
            <p:cNvSpPr/>
            <p:nvPr/>
          </p:nvSpPr>
          <p:spPr>
            <a:xfrm>
              <a:off x="7229815" y="7112479"/>
              <a:ext cx="3074670" cy="935990"/>
            </a:xfrm>
            <a:custGeom>
              <a:avLst/>
              <a:gdLst/>
              <a:ahLst/>
              <a:cxnLst/>
              <a:rect l="l" t="t" r="r" b="b"/>
              <a:pathLst>
                <a:path w="3074670" h="935990">
                  <a:moveTo>
                    <a:pt x="3074449" y="935192"/>
                  </a:moveTo>
                  <a:lnTo>
                    <a:pt x="3061749" y="935349"/>
                  </a:lnTo>
                  <a:lnTo>
                    <a:pt x="2997390" y="935585"/>
                  </a:lnTo>
                  <a:lnTo>
                    <a:pt x="2933585" y="935377"/>
                  </a:lnTo>
                  <a:lnTo>
                    <a:pt x="2870332" y="934726"/>
                  </a:lnTo>
                  <a:lnTo>
                    <a:pt x="2807633" y="933632"/>
                  </a:lnTo>
                  <a:lnTo>
                    <a:pt x="2745486" y="932095"/>
                  </a:lnTo>
                  <a:lnTo>
                    <a:pt x="2683892" y="930114"/>
                  </a:lnTo>
                  <a:lnTo>
                    <a:pt x="2622851" y="927690"/>
                  </a:lnTo>
                  <a:lnTo>
                    <a:pt x="2562362" y="924822"/>
                  </a:lnTo>
                  <a:lnTo>
                    <a:pt x="2502427" y="921511"/>
                  </a:lnTo>
                  <a:lnTo>
                    <a:pt x="2443044" y="917757"/>
                  </a:lnTo>
                  <a:lnTo>
                    <a:pt x="2384214" y="913560"/>
                  </a:lnTo>
                  <a:lnTo>
                    <a:pt x="2325938" y="908919"/>
                  </a:lnTo>
                  <a:lnTo>
                    <a:pt x="2268214" y="903835"/>
                  </a:lnTo>
                  <a:lnTo>
                    <a:pt x="2211042" y="898308"/>
                  </a:lnTo>
                  <a:lnTo>
                    <a:pt x="2154424" y="892337"/>
                  </a:lnTo>
                  <a:lnTo>
                    <a:pt x="2098359" y="885923"/>
                  </a:lnTo>
                  <a:lnTo>
                    <a:pt x="2042846" y="879066"/>
                  </a:lnTo>
                  <a:lnTo>
                    <a:pt x="1987886" y="871766"/>
                  </a:lnTo>
                  <a:lnTo>
                    <a:pt x="1933480" y="864022"/>
                  </a:lnTo>
                  <a:lnTo>
                    <a:pt x="1879626" y="855834"/>
                  </a:lnTo>
                  <a:lnTo>
                    <a:pt x="1826324" y="847204"/>
                  </a:lnTo>
                  <a:lnTo>
                    <a:pt x="1773576" y="838130"/>
                  </a:lnTo>
                  <a:lnTo>
                    <a:pt x="1721381" y="828613"/>
                  </a:lnTo>
                  <a:lnTo>
                    <a:pt x="1669738" y="818652"/>
                  </a:lnTo>
                  <a:lnTo>
                    <a:pt x="1618649" y="808249"/>
                  </a:lnTo>
                  <a:lnTo>
                    <a:pt x="1568112" y="797402"/>
                  </a:lnTo>
                  <a:lnTo>
                    <a:pt x="1518128" y="786111"/>
                  </a:lnTo>
                  <a:lnTo>
                    <a:pt x="1468697" y="774377"/>
                  </a:lnTo>
                  <a:lnTo>
                    <a:pt x="1419819" y="762200"/>
                  </a:lnTo>
                  <a:lnTo>
                    <a:pt x="1371493" y="749580"/>
                  </a:lnTo>
                  <a:lnTo>
                    <a:pt x="1323721" y="736516"/>
                  </a:lnTo>
                  <a:lnTo>
                    <a:pt x="1276501" y="723009"/>
                  </a:lnTo>
                  <a:lnTo>
                    <a:pt x="1229835" y="709059"/>
                  </a:lnTo>
                  <a:lnTo>
                    <a:pt x="1183721" y="694666"/>
                  </a:lnTo>
                  <a:lnTo>
                    <a:pt x="1138160" y="679829"/>
                  </a:lnTo>
                  <a:lnTo>
                    <a:pt x="1093152" y="664548"/>
                  </a:lnTo>
                  <a:lnTo>
                    <a:pt x="1048696" y="648825"/>
                  </a:lnTo>
                  <a:lnTo>
                    <a:pt x="1004794" y="632658"/>
                  </a:lnTo>
                  <a:lnTo>
                    <a:pt x="961445" y="616048"/>
                  </a:lnTo>
                  <a:lnTo>
                    <a:pt x="918648" y="598994"/>
                  </a:lnTo>
                  <a:lnTo>
                    <a:pt x="876404" y="581497"/>
                  </a:lnTo>
                  <a:lnTo>
                    <a:pt x="834714" y="563557"/>
                  </a:lnTo>
                  <a:lnTo>
                    <a:pt x="793576" y="545174"/>
                  </a:lnTo>
                  <a:lnTo>
                    <a:pt x="752991" y="526347"/>
                  </a:lnTo>
                  <a:lnTo>
                    <a:pt x="712958" y="507077"/>
                  </a:lnTo>
                  <a:lnTo>
                    <a:pt x="673479" y="487364"/>
                  </a:lnTo>
                  <a:lnTo>
                    <a:pt x="634553" y="467207"/>
                  </a:lnTo>
                  <a:lnTo>
                    <a:pt x="596179" y="446607"/>
                  </a:lnTo>
                  <a:lnTo>
                    <a:pt x="558359" y="425563"/>
                  </a:lnTo>
                  <a:lnTo>
                    <a:pt x="521091" y="404077"/>
                  </a:lnTo>
                  <a:lnTo>
                    <a:pt x="484376" y="382147"/>
                  </a:lnTo>
                  <a:lnTo>
                    <a:pt x="448214" y="359774"/>
                  </a:lnTo>
                  <a:lnTo>
                    <a:pt x="412605" y="336957"/>
                  </a:lnTo>
                  <a:lnTo>
                    <a:pt x="377549" y="313697"/>
                  </a:lnTo>
                  <a:lnTo>
                    <a:pt x="343045" y="289994"/>
                  </a:lnTo>
                  <a:lnTo>
                    <a:pt x="309095" y="265847"/>
                  </a:lnTo>
                  <a:lnTo>
                    <a:pt x="275697" y="241257"/>
                  </a:lnTo>
                  <a:lnTo>
                    <a:pt x="242853" y="216224"/>
                  </a:lnTo>
                  <a:lnTo>
                    <a:pt x="210561" y="190748"/>
                  </a:lnTo>
                  <a:lnTo>
                    <a:pt x="178822" y="164828"/>
                  </a:lnTo>
                  <a:lnTo>
                    <a:pt x="147636" y="138465"/>
                  </a:lnTo>
                  <a:lnTo>
                    <a:pt x="117003" y="111658"/>
                  </a:lnTo>
                  <a:lnTo>
                    <a:pt x="86923" y="84409"/>
                  </a:lnTo>
                  <a:lnTo>
                    <a:pt x="57395" y="56716"/>
                  </a:lnTo>
                  <a:lnTo>
                    <a:pt x="28421" y="28579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1553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91564" y="7996405"/>
              <a:ext cx="101592" cy="101592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2237422" y="451792"/>
            <a:ext cx="31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838787"/>
                </a:solidFill>
                <a:latin typeface="DIN Alternate"/>
                <a:cs typeface="DIN Alternate"/>
              </a:rPr>
              <a:t>19</a:t>
            </a:r>
            <a:endParaRPr sz="2400">
              <a:latin typeface="DIN Alternate"/>
              <a:cs typeface="DIN Alternat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77192"/>
            <a:ext cx="7910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70" dirty="0">
                <a:solidFill>
                  <a:srgbClr val="838787"/>
                </a:solidFill>
                <a:latin typeface="DIN Alternate"/>
                <a:cs typeface="DIN Alternate"/>
              </a:rPr>
              <a:t>OBJECT-</a:t>
            </a:r>
            <a:r>
              <a:rPr sz="2400" b="1" spc="105" dirty="0">
                <a:solidFill>
                  <a:srgbClr val="838787"/>
                </a:solidFill>
                <a:latin typeface="DIN Alternate"/>
                <a:cs typeface="DIN Alternate"/>
              </a:rPr>
              <a:t>ORIENTED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PARADIGM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OBJECT</a:t>
            </a:r>
            <a:r>
              <a:rPr spc="-30" dirty="0"/>
              <a:t> </a:t>
            </a:r>
            <a:r>
              <a:rPr dirty="0"/>
              <a:t>BREAKDOWN:</a:t>
            </a:r>
            <a:r>
              <a:rPr spc="-30" dirty="0"/>
              <a:t> </a:t>
            </a:r>
            <a:r>
              <a:rPr spc="-20" dirty="0"/>
              <a:t>BOOK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3164789"/>
            <a:ext cx="1696740" cy="7239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77757" y="2455546"/>
            <a:ext cx="852805" cy="1213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E42832"/>
                </a:solidFill>
                <a:latin typeface="AvenirNext-Medium"/>
                <a:cs typeface="AvenirNext-Medium"/>
              </a:rPr>
              <a:t>State</a:t>
            </a:r>
            <a:endParaRPr sz="2800">
              <a:latin typeface="AvenirNext-Medium"/>
              <a:cs typeface="AvenirNext-Mediu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AvenirNext-Medium"/>
              <a:cs typeface="AvenirNext-Medium"/>
            </a:endParaRPr>
          </a:p>
          <a:p>
            <a:pPr marL="22225"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AvenirNext-Medium"/>
                <a:cs typeface="AvenirNext-Medium"/>
              </a:rPr>
              <a:t>Author</a:t>
            </a:r>
            <a:endParaRPr sz="2000">
              <a:latin typeface="AvenirNext-Medium"/>
              <a:cs typeface="AvenirNext-Medium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" y="4682896"/>
            <a:ext cx="1696740" cy="7239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340114" y="4856632"/>
            <a:ext cx="5283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AvenirNext-Medium"/>
                <a:cs typeface="AvenirNext-Medium"/>
              </a:rPr>
              <a:t>Title</a:t>
            </a:r>
            <a:endParaRPr sz="2000">
              <a:latin typeface="AvenirNext-Medium"/>
              <a:cs typeface="AvenirNext-Medium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2000" y="6201003"/>
            <a:ext cx="1696740" cy="7239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29369" y="6374741"/>
            <a:ext cx="7493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AvenirNext-Medium"/>
                <a:cs typeface="AvenirNext-Medium"/>
              </a:rPr>
              <a:t>Genre</a:t>
            </a:r>
            <a:endParaRPr sz="2000">
              <a:latin typeface="AvenirNext-Medium"/>
              <a:cs typeface="AvenirNext-Medium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2000" y="7719111"/>
            <a:ext cx="1696740" cy="7239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44610" y="7892848"/>
            <a:ext cx="718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FFFF"/>
                </a:solidFill>
                <a:latin typeface="AvenirNext-Medium"/>
                <a:cs typeface="AvenirNext-Medium"/>
              </a:rPr>
              <a:t>Pages</a:t>
            </a:r>
            <a:endParaRPr sz="2000">
              <a:latin typeface="AvenirNext-Medium"/>
              <a:cs typeface="AvenirNext-Medium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598671" y="3481118"/>
            <a:ext cx="2947670" cy="1161415"/>
            <a:chOff x="2598671" y="3481118"/>
            <a:chExt cx="2947670" cy="1161415"/>
          </a:xfrm>
        </p:grpSpPr>
        <p:sp>
          <p:nvSpPr>
            <p:cNvPr id="13" name="object 13"/>
            <p:cNvSpPr/>
            <p:nvPr/>
          </p:nvSpPr>
          <p:spPr>
            <a:xfrm>
              <a:off x="2687499" y="3533405"/>
              <a:ext cx="2846070" cy="1096645"/>
            </a:xfrm>
            <a:custGeom>
              <a:avLst/>
              <a:gdLst/>
              <a:ahLst/>
              <a:cxnLst/>
              <a:rect l="l" t="t" r="r" b="b"/>
              <a:pathLst>
                <a:path w="2846070" h="1096645">
                  <a:moveTo>
                    <a:pt x="0" y="0"/>
                  </a:moveTo>
                  <a:lnTo>
                    <a:pt x="66287" y="3375"/>
                  </a:lnTo>
                  <a:lnTo>
                    <a:pt x="119626" y="6727"/>
                  </a:lnTo>
                  <a:lnTo>
                    <a:pt x="172706" y="10564"/>
                  </a:lnTo>
                  <a:lnTo>
                    <a:pt x="225526" y="14887"/>
                  </a:lnTo>
                  <a:lnTo>
                    <a:pt x="278088" y="19696"/>
                  </a:lnTo>
                  <a:lnTo>
                    <a:pt x="330390" y="24990"/>
                  </a:lnTo>
                  <a:lnTo>
                    <a:pt x="382433" y="30770"/>
                  </a:lnTo>
                  <a:lnTo>
                    <a:pt x="434217" y="37035"/>
                  </a:lnTo>
                  <a:lnTo>
                    <a:pt x="485742" y="43786"/>
                  </a:lnTo>
                  <a:lnTo>
                    <a:pt x="537007" y="51022"/>
                  </a:lnTo>
                  <a:lnTo>
                    <a:pt x="588014" y="58744"/>
                  </a:lnTo>
                  <a:lnTo>
                    <a:pt x="638761" y="66951"/>
                  </a:lnTo>
                  <a:lnTo>
                    <a:pt x="689249" y="75644"/>
                  </a:lnTo>
                  <a:lnTo>
                    <a:pt x="739478" y="84823"/>
                  </a:lnTo>
                  <a:lnTo>
                    <a:pt x="789448" y="94487"/>
                  </a:lnTo>
                  <a:lnTo>
                    <a:pt x="839159" y="104637"/>
                  </a:lnTo>
                  <a:lnTo>
                    <a:pt x="888610" y="115272"/>
                  </a:lnTo>
                  <a:lnTo>
                    <a:pt x="937802" y="126393"/>
                  </a:lnTo>
                  <a:lnTo>
                    <a:pt x="986735" y="137999"/>
                  </a:lnTo>
                  <a:lnTo>
                    <a:pt x="1035409" y="150091"/>
                  </a:lnTo>
                  <a:lnTo>
                    <a:pt x="1083824" y="162669"/>
                  </a:lnTo>
                  <a:lnTo>
                    <a:pt x="1131980" y="175732"/>
                  </a:lnTo>
                  <a:lnTo>
                    <a:pt x="1179876" y="189281"/>
                  </a:lnTo>
                  <a:lnTo>
                    <a:pt x="1227513" y="203315"/>
                  </a:lnTo>
                  <a:lnTo>
                    <a:pt x="1274891" y="217835"/>
                  </a:lnTo>
                  <a:lnTo>
                    <a:pt x="1322010" y="232840"/>
                  </a:lnTo>
                  <a:lnTo>
                    <a:pt x="1368870" y="248331"/>
                  </a:lnTo>
                  <a:lnTo>
                    <a:pt x="1415471" y="264308"/>
                  </a:lnTo>
                  <a:lnTo>
                    <a:pt x="1461812" y="280770"/>
                  </a:lnTo>
                  <a:lnTo>
                    <a:pt x="1507894" y="297718"/>
                  </a:lnTo>
                  <a:lnTo>
                    <a:pt x="1553717" y="315151"/>
                  </a:lnTo>
                  <a:lnTo>
                    <a:pt x="1599281" y="333070"/>
                  </a:lnTo>
                  <a:lnTo>
                    <a:pt x="1644585" y="351474"/>
                  </a:lnTo>
                  <a:lnTo>
                    <a:pt x="1689631" y="370364"/>
                  </a:lnTo>
                  <a:lnTo>
                    <a:pt x="1734417" y="389740"/>
                  </a:lnTo>
                  <a:lnTo>
                    <a:pt x="1778944" y="409601"/>
                  </a:lnTo>
                  <a:lnTo>
                    <a:pt x="1823212" y="429947"/>
                  </a:lnTo>
                  <a:lnTo>
                    <a:pt x="1867220" y="450779"/>
                  </a:lnTo>
                  <a:lnTo>
                    <a:pt x="1910970" y="472097"/>
                  </a:lnTo>
                  <a:lnTo>
                    <a:pt x="1954460" y="493900"/>
                  </a:lnTo>
                  <a:lnTo>
                    <a:pt x="1997691" y="516189"/>
                  </a:lnTo>
                  <a:lnTo>
                    <a:pt x="2040663" y="538964"/>
                  </a:lnTo>
                  <a:lnTo>
                    <a:pt x="2083375" y="562224"/>
                  </a:lnTo>
                  <a:lnTo>
                    <a:pt x="2125829" y="585969"/>
                  </a:lnTo>
                  <a:lnTo>
                    <a:pt x="2168023" y="610201"/>
                  </a:lnTo>
                  <a:lnTo>
                    <a:pt x="2209958" y="634917"/>
                  </a:lnTo>
                  <a:lnTo>
                    <a:pt x="2251634" y="660120"/>
                  </a:lnTo>
                  <a:lnTo>
                    <a:pt x="2293050" y="685807"/>
                  </a:lnTo>
                  <a:lnTo>
                    <a:pt x="2334208" y="711981"/>
                  </a:lnTo>
                  <a:lnTo>
                    <a:pt x="2375106" y="738640"/>
                  </a:lnTo>
                  <a:lnTo>
                    <a:pt x="2415745" y="765784"/>
                  </a:lnTo>
                  <a:lnTo>
                    <a:pt x="2456125" y="793414"/>
                  </a:lnTo>
                  <a:lnTo>
                    <a:pt x="2496245" y="821530"/>
                  </a:lnTo>
                  <a:lnTo>
                    <a:pt x="2536106" y="850131"/>
                  </a:lnTo>
                  <a:lnTo>
                    <a:pt x="2575708" y="879218"/>
                  </a:lnTo>
                  <a:lnTo>
                    <a:pt x="2615051" y="908791"/>
                  </a:lnTo>
                  <a:lnTo>
                    <a:pt x="2654135" y="938848"/>
                  </a:lnTo>
                  <a:lnTo>
                    <a:pt x="2692959" y="969392"/>
                  </a:lnTo>
                  <a:lnTo>
                    <a:pt x="2731525" y="1000421"/>
                  </a:lnTo>
                  <a:lnTo>
                    <a:pt x="2769831" y="1031936"/>
                  </a:lnTo>
                  <a:lnTo>
                    <a:pt x="2807877" y="1063936"/>
                  </a:lnTo>
                  <a:lnTo>
                    <a:pt x="2845665" y="1096422"/>
                  </a:lnTo>
                </a:path>
              </a:pathLst>
            </a:custGeom>
            <a:ln w="25400">
              <a:solidFill>
                <a:srgbClr val="D6E8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8671" y="3481118"/>
              <a:ext cx="101518" cy="101518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2623079" y="4974297"/>
            <a:ext cx="2635250" cy="556895"/>
            <a:chOff x="2623079" y="4974297"/>
            <a:chExt cx="2635250" cy="556895"/>
          </a:xfrm>
        </p:grpSpPr>
        <p:sp>
          <p:nvSpPr>
            <p:cNvPr id="16" name="object 16"/>
            <p:cNvSpPr/>
            <p:nvPr/>
          </p:nvSpPr>
          <p:spPr>
            <a:xfrm>
              <a:off x="2711976" y="5024693"/>
              <a:ext cx="2533650" cy="493395"/>
            </a:xfrm>
            <a:custGeom>
              <a:avLst/>
              <a:gdLst/>
              <a:ahLst/>
              <a:cxnLst/>
              <a:rect l="l" t="t" r="r" b="b"/>
              <a:pathLst>
                <a:path w="2533650" h="493395">
                  <a:moveTo>
                    <a:pt x="0" y="100"/>
                  </a:moveTo>
                  <a:lnTo>
                    <a:pt x="12699" y="0"/>
                  </a:lnTo>
                  <a:lnTo>
                    <a:pt x="68735" y="89"/>
                  </a:lnTo>
                  <a:lnTo>
                    <a:pt x="124506" y="562"/>
                  </a:lnTo>
                  <a:lnTo>
                    <a:pt x="180013" y="1419"/>
                  </a:lnTo>
                  <a:lnTo>
                    <a:pt x="235255" y="2659"/>
                  </a:lnTo>
                  <a:lnTo>
                    <a:pt x="290233" y="4282"/>
                  </a:lnTo>
                  <a:lnTo>
                    <a:pt x="344946" y="6289"/>
                  </a:lnTo>
                  <a:lnTo>
                    <a:pt x="399395" y="8679"/>
                  </a:lnTo>
                  <a:lnTo>
                    <a:pt x="453579" y="11452"/>
                  </a:lnTo>
                  <a:lnTo>
                    <a:pt x="507498" y="14609"/>
                  </a:lnTo>
                  <a:lnTo>
                    <a:pt x="561153" y="18149"/>
                  </a:lnTo>
                  <a:lnTo>
                    <a:pt x="614544" y="22072"/>
                  </a:lnTo>
                  <a:lnTo>
                    <a:pt x="667670" y="26379"/>
                  </a:lnTo>
                  <a:lnTo>
                    <a:pt x="720531" y="31069"/>
                  </a:lnTo>
                  <a:lnTo>
                    <a:pt x="773128" y="36143"/>
                  </a:lnTo>
                  <a:lnTo>
                    <a:pt x="825460" y="41600"/>
                  </a:lnTo>
                  <a:lnTo>
                    <a:pt x="877528" y="47440"/>
                  </a:lnTo>
                  <a:lnTo>
                    <a:pt x="929331" y="53664"/>
                  </a:lnTo>
                  <a:lnTo>
                    <a:pt x="980870" y="60271"/>
                  </a:lnTo>
                  <a:lnTo>
                    <a:pt x="1032144" y="67262"/>
                  </a:lnTo>
                  <a:lnTo>
                    <a:pt x="1083153" y="74635"/>
                  </a:lnTo>
                  <a:lnTo>
                    <a:pt x="1133898" y="82393"/>
                  </a:lnTo>
                  <a:lnTo>
                    <a:pt x="1184378" y="90533"/>
                  </a:lnTo>
                  <a:lnTo>
                    <a:pt x="1234594" y="99057"/>
                  </a:lnTo>
                  <a:lnTo>
                    <a:pt x="1284545" y="107964"/>
                  </a:lnTo>
                  <a:lnTo>
                    <a:pt x="1334231" y="117255"/>
                  </a:lnTo>
                  <a:lnTo>
                    <a:pt x="1383653" y="126929"/>
                  </a:lnTo>
                  <a:lnTo>
                    <a:pt x="1432811" y="136987"/>
                  </a:lnTo>
                  <a:lnTo>
                    <a:pt x="1481704" y="147427"/>
                  </a:lnTo>
                  <a:lnTo>
                    <a:pt x="1530332" y="158252"/>
                  </a:lnTo>
                  <a:lnTo>
                    <a:pt x="1578695" y="169459"/>
                  </a:lnTo>
                  <a:lnTo>
                    <a:pt x="1626794" y="181050"/>
                  </a:lnTo>
                  <a:lnTo>
                    <a:pt x="1674629" y="193024"/>
                  </a:lnTo>
                  <a:lnTo>
                    <a:pt x="1722198" y="205382"/>
                  </a:lnTo>
                  <a:lnTo>
                    <a:pt x="1769504" y="218123"/>
                  </a:lnTo>
                  <a:lnTo>
                    <a:pt x="1816544" y="231247"/>
                  </a:lnTo>
                  <a:lnTo>
                    <a:pt x="1863320" y="244755"/>
                  </a:lnTo>
                  <a:lnTo>
                    <a:pt x="1909832" y="258646"/>
                  </a:lnTo>
                  <a:lnTo>
                    <a:pt x="1956078" y="272921"/>
                  </a:lnTo>
                  <a:lnTo>
                    <a:pt x="2002060" y="287579"/>
                  </a:lnTo>
                  <a:lnTo>
                    <a:pt x="2047778" y="302620"/>
                  </a:lnTo>
                  <a:lnTo>
                    <a:pt x="2093231" y="318044"/>
                  </a:lnTo>
                  <a:lnTo>
                    <a:pt x="2138419" y="333852"/>
                  </a:lnTo>
                  <a:lnTo>
                    <a:pt x="2183343" y="350044"/>
                  </a:lnTo>
                  <a:lnTo>
                    <a:pt x="2228002" y="366618"/>
                  </a:lnTo>
                  <a:lnTo>
                    <a:pt x="2272396" y="383577"/>
                  </a:lnTo>
                  <a:lnTo>
                    <a:pt x="2316526" y="400918"/>
                  </a:lnTo>
                  <a:lnTo>
                    <a:pt x="2360391" y="418643"/>
                  </a:lnTo>
                  <a:lnTo>
                    <a:pt x="2403992" y="436751"/>
                  </a:lnTo>
                  <a:lnTo>
                    <a:pt x="2447327" y="455243"/>
                  </a:lnTo>
                  <a:lnTo>
                    <a:pt x="2490399" y="474118"/>
                  </a:lnTo>
                  <a:lnTo>
                    <a:pt x="2533205" y="493376"/>
                  </a:lnTo>
                </a:path>
              </a:pathLst>
            </a:custGeom>
            <a:ln w="25400">
              <a:solidFill>
                <a:srgbClr val="8AB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3079" y="4974297"/>
              <a:ext cx="101596" cy="101596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2619606" y="6306164"/>
            <a:ext cx="2601595" cy="292100"/>
            <a:chOff x="2619606" y="6306164"/>
            <a:chExt cx="2601595" cy="292100"/>
          </a:xfrm>
        </p:grpSpPr>
        <p:sp>
          <p:nvSpPr>
            <p:cNvPr id="19" name="object 19"/>
            <p:cNvSpPr/>
            <p:nvPr/>
          </p:nvSpPr>
          <p:spPr>
            <a:xfrm>
              <a:off x="2708452" y="6318864"/>
              <a:ext cx="2499995" cy="238760"/>
            </a:xfrm>
            <a:custGeom>
              <a:avLst/>
              <a:gdLst/>
              <a:ahLst/>
              <a:cxnLst/>
              <a:rect l="l" t="t" r="r" b="b"/>
              <a:pathLst>
                <a:path w="2499995" h="238759">
                  <a:moveTo>
                    <a:pt x="0" y="229592"/>
                  </a:moveTo>
                  <a:lnTo>
                    <a:pt x="79032" y="232021"/>
                  </a:lnTo>
                  <a:lnTo>
                    <a:pt x="144694" y="233741"/>
                  </a:lnTo>
                  <a:lnTo>
                    <a:pt x="209679" y="235192"/>
                  </a:lnTo>
                  <a:lnTo>
                    <a:pt x="273986" y="236374"/>
                  </a:lnTo>
                  <a:lnTo>
                    <a:pt x="337615" y="237287"/>
                  </a:lnTo>
                  <a:lnTo>
                    <a:pt x="400567" y="237931"/>
                  </a:lnTo>
                  <a:lnTo>
                    <a:pt x="462841" y="238306"/>
                  </a:lnTo>
                  <a:lnTo>
                    <a:pt x="524438" y="238412"/>
                  </a:lnTo>
                  <a:lnTo>
                    <a:pt x="585357" y="238249"/>
                  </a:lnTo>
                  <a:lnTo>
                    <a:pt x="645598" y="237817"/>
                  </a:lnTo>
                  <a:lnTo>
                    <a:pt x="705162" y="237117"/>
                  </a:lnTo>
                  <a:lnTo>
                    <a:pt x="764048" y="236147"/>
                  </a:lnTo>
                  <a:lnTo>
                    <a:pt x="822257" y="234908"/>
                  </a:lnTo>
                  <a:lnTo>
                    <a:pt x="879788" y="233401"/>
                  </a:lnTo>
                  <a:lnTo>
                    <a:pt x="936641" y="231624"/>
                  </a:lnTo>
                  <a:lnTo>
                    <a:pt x="992817" y="229579"/>
                  </a:lnTo>
                  <a:lnTo>
                    <a:pt x="1048315" y="227264"/>
                  </a:lnTo>
                  <a:lnTo>
                    <a:pt x="1103136" y="224681"/>
                  </a:lnTo>
                  <a:lnTo>
                    <a:pt x="1157279" y="221828"/>
                  </a:lnTo>
                  <a:lnTo>
                    <a:pt x="1210744" y="218707"/>
                  </a:lnTo>
                  <a:lnTo>
                    <a:pt x="1263532" y="215316"/>
                  </a:lnTo>
                  <a:lnTo>
                    <a:pt x="1315642" y="211657"/>
                  </a:lnTo>
                  <a:lnTo>
                    <a:pt x="1367075" y="207729"/>
                  </a:lnTo>
                  <a:lnTo>
                    <a:pt x="1417830" y="203532"/>
                  </a:lnTo>
                  <a:lnTo>
                    <a:pt x="1467907" y="199066"/>
                  </a:lnTo>
                  <a:lnTo>
                    <a:pt x="1517307" y="194330"/>
                  </a:lnTo>
                  <a:lnTo>
                    <a:pt x="1566029" y="189326"/>
                  </a:lnTo>
                  <a:lnTo>
                    <a:pt x="1614074" y="184053"/>
                  </a:lnTo>
                  <a:lnTo>
                    <a:pt x="1661441" y="178511"/>
                  </a:lnTo>
                  <a:lnTo>
                    <a:pt x="1708130" y="172700"/>
                  </a:lnTo>
                  <a:lnTo>
                    <a:pt x="1754142" y="166620"/>
                  </a:lnTo>
                  <a:lnTo>
                    <a:pt x="1799476" y="160272"/>
                  </a:lnTo>
                  <a:lnTo>
                    <a:pt x="1844133" y="153654"/>
                  </a:lnTo>
                  <a:lnTo>
                    <a:pt x="1888112" y="146767"/>
                  </a:lnTo>
                  <a:lnTo>
                    <a:pt x="1931413" y="139611"/>
                  </a:lnTo>
                  <a:lnTo>
                    <a:pt x="1974037" y="132186"/>
                  </a:lnTo>
                  <a:lnTo>
                    <a:pt x="2015983" y="124493"/>
                  </a:lnTo>
                  <a:lnTo>
                    <a:pt x="2057251" y="116530"/>
                  </a:lnTo>
                  <a:lnTo>
                    <a:pt x="2097842" y="108298"/>
                  </a:lnTo>
                  <a:lnTo>
                    <a:pt x="2137756" y="99798"/>
                  </a:lnTo>
                  <a:lnTo>
                    <a:pt x="2176991" y="91028"/>
                  </a:lnTo>
                  <a:lnTo>
                    <a:pt x="2215550" y="81990"/>
                  </a:lnTo>
                  <a:lnTo>
                    <a:pt x="2253430" y="72682"/>
                  </a:lnTo>
                  <a:lnTo>
                    <a:pt x="2290633" y="63106"/>
                  </a:lnTo>
                  <a:lnTo>
                    <a:pt x="2363006" y="43146"/>
                  </a:lnTo>
                  <a:lnTo>
                    <a:pt x="2432669" y="22111"/>
                  </a:lnTo>
                  <a:lnTo>
                    <a:pt x="2466484" y="11190"/>
                  </a:lnTo>
                  <a:lnTo>
                    <a:pt x="2499621" y="0"/>
                  </a:lnTo>
                </a:path>
              </a:pathLst>
            </a:custGeom>
            <a:ln w="25399">
              <a:solidFill>
                <a:srgbClr val="4C89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19606" y="6496370"/>
              <a:ext cx="101539" cy="101539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2646692" y="6775044"/>
            <a:ext cx="3126105" cy="1374775"/>
            <a:chOff x="2646692" y="6775044"/>
            <a:chExt cx="3126105" cy="1374775"/>
          </a:xfrm>
        </p:grpSpPr>
        <p:sp>
          <p:nvSpPr>
            <p:cNvPr id="22" name="object 22"/>
            <p:cNvSpPr/>
            <p:nvPr/>
          </p:nvSpPr>
          <p:spPr>
            <a:xfrm>
              <a:off x="2735475" y="6787744"/>
              <a:ext cx="3024505" cy="1309370"/>
            </a:xfrm>
            <a:custGeom>
              <a:avLst/>
              <a:gdLst/>
              <a:ahLst/>
              <a:cxnLst/>
              <a:rect l="l" t="t" r="r" b="b"/>
              <a:pathLst>
                <a:path w="3024504" h="1309370">
                  <a:moveTo>
                    <a:pt x="0" y="1309090"/>
                  </a:moveTo>
                  <a:lnTo>
                    <a:pt x="70613" y="1304794"/>
                  </a:lnTo>
                  <a:lnTo>
                    <a:pt x="128136" y="1300685"/>
                  </a:lnTo>
                  <a:lnTo>
                    <a:pt x="185251" y="1296109"/>
                  </a:lnTo>
                  <a:lnTo>
                    <a:pt x="241960" y="1291068"/>
                  </a:lnTo>
                  <a:lnTo>
                    <a:pt x="298262" y="1285562"/>
                  </a:lnTo>
                  <a:lnTo>
                    <a:pt x="354156" y="1279590"/>
                  </a:lnTo>
                  <a:lnTo>
                    <a:pt x="409643" y="1273152"/>
                  </a:lnTo>
                  <a:lnTo>
                    <a:pt x="464723" y="1266249"/>
                  </a:lnTo>
                  <a:lnTo>
                    <a:pt x="519396" y="1258880"/>
                  </a:lnTo>
                  <a:lnTo>
                    <a:pt x="573661" y="1251045"/>
                  </a:lnTo>
                  <a:lnTo>
                    <a:pt x="627520" y="1242745"/>
                  </a:lnTo>
                  <a:lnTo>
                    <a:pt x="680971" y="1233979"/>
                  </a:lnTo>
                  <a:lnTo>
                    <a:pt x="734016" y="1224748"/>
                  </a:lnTo>
                  <a:lnTo>
                    <a:pt x="786653" y="1215051"/>
                  </a:lnTo>
                  <a:lnTo>
                    <a:pt x="838883" y="1204888"/>
                  </a:lnTo>
                  <a:lnTo>
                    <a:pt x="890705" y="1194260"/>
                  </a:lnTo>
                  <a:lnTo>
                    <a:pt x="942121" y="1183166"/>
                  </a:lnTo>
                  <a:lnTo>
                    <a:pt x="993129" y="1171607"/>
                  </a:lnTo>
                  <a:lnTo>
                    <a:pt x="1043731" y="1159582"/>
                  </a:lnTo>
                  <a:lnTo>
                    <a:pt x="1093925" y="1147091"/>
                  </a:lnTo>
                  <a:lnTo>
                    <a:pt x="1143712" y="1134135"/>
                  </a:lnTo>
                  <a:lnTo>
                    <a:pt x="1193091" y="1120714"/>
                  </a:lnTo>
                  <a:lnTo>
                    <a:pt x="1242064" y="1106826"/>
                  </a:lnTo>
                  <a:lnTo>
                    <a:pt x="1290629" y="1092473"/>
                  </a:lnTo>
                  <a:lnTo>
                    <a:pt x="1338788" y="1077655"/>
                  </a:lnTo>
                  <a:lnTo>
                    <a:pt x="1386539" y="1062371"/>
                  </a:lnTo>
                  <a:lnTo>
                    <a:pt x="1433883" y="1046621"/>
                  </a:lnTo>
                  <a:lnTo>
                    <a:pt x="1480819" y="1030405"/>
                  </a:lnTo>
                  <a:lnTo>
                    <a:pt x="1527349" y="1013724"/>
                  </a:lnTo>
                  <a:lnTo>
                    <a:pt x="1573471" y="996578"/>
                  </a:lnTo>
                  <a:lnTo>
                    <a:pt x="1619187" y="978966"/>
                  </a:lnTo>
                  <a:lnTo>
                    <a:pt x="1664495" y="960888"/>
                  </a:lnTo>
                  <a:lnTo>
                    <a:pt x="1709396" y="942345"/>
                  </a:lnTo>
                  <a:lnTo>
                    <a:pt x="1753889" y="923336"/>
                  </a:lnTo>
                  <a:lnTo>
                    <a:pt x="1797976" y="903861"/>
                  </a:lnTo>
                  <a:lnTo>
                    <a:pt x="1841655" y="883921"/>
                  </a:lnTo>
                  <a:lnTo>
                    <a:pt x="1884928" y="863515"/>
                  </a:lnTo>
                  <a:lnTo>
                    <a:pt x="1927793" y="842644"/>
                  </a:lnTo>
                  <a:lnTo>
                    <a:pt x="1970250" y="821307"/>
                  </a:lnTo>
                  <a:lnTo>
                    <a:pt x="2012301" y="799504"/>
                  </a:lnTo>
                  <a:lnTo>
                    <a:pt x="2053945" y="777236"/>
                  </a:lnTo>
                  <a:lnTo>
                    <a:pt x="2095181" y="754502"/>
                  </a:lnTo>
                  <a:lnTo>
                    <a:pt x="2136010" y="731303"/>
                  </a:lnTo>
                  <a:lnTo>
                    <a:pt x="2176432" y="707638"/>
                  </a:lnTo>
                  <a:lnTo>
                    <a:pt x="2216447" y="683508"/>
                  </a:lnTo>
                  <a:lnTo>
                    <a:pt x="2256055" y="658911"/>
                  </a:lnTo>
                  <a:lnTo>
                    <a:pt x="2295255" y="633850"/>
                  </a:lnTo>
                  <a:lnTo>
                    <a:pt x="2334048" y="608322"/>
                  </a:lnTo>
                  <a:lnTo>
                    <a:pt x="2372434" y="582329"/>
                  </a:lnTo>
                  <a:lnTo>
                    <a:pt x="2410413" y="555871"/>
                  </a:lnTo>
                  <a:lnTo>
                    <a:pt x="2447985" y="528947"/>
                  </a:lnTo>
                  <a:lnTo>
                    <a:pt x="2485149" y="501557"/>
                  </a:lnTo>
                  <a:lnTo>
                    <a:pt x="2521907" y="473702"/>
                  </a:lnTo>
                  <a:lnTo>
                    <a:pt x="2558257" y="445381"/>
                  </a:lnTo>
                  <a:lnTo>
                    <a:pt x="2594200" y="416594"/>
                  </a:lnTo>
                  <a:lnTo>
                    <a:pt x="2629735" y="387342"/>
                  </a:lnTo>
                  <a:lnTo>
                    <a:pt x="2664864" y="357624"/>
                  </a:lnTo>
                  <a:lnTo>
                    <a:pt x="2699585" y="327441"/>
                  </a:lnTo>
                  <a:lnTo>
                    <a:pt x="2733900" y="296792"/>
                  </a:lnTo>
                  <a:lnTo>
                    <a:pt x="2767806" y="265677"/>
                  </a:lnTo>
                  <a:lnTo>
                    <a:pt x="2801306" y="234097"/>
                  </a:lnTo>
                  <a:lnTo>
                    <a:pt x="2834399" y="202052"/>
                  </a:lnTo>
                  <a:lnTo>
                    <a:pt x="2867084" y="169540"/>
                  </a:lnTo>
                  <a:lnTo>
                    <a:pt x="2899362" y="136563"/>
                  </a:lnTo>
                  <a:lnTo>
                    <a:pt x="2931234" y="103121"/>
                  </a:lnTo>
                  <a:lnTo>
                    <a:pt x="2962697" y="69213"/>
                  </a:lnTo>
                  <a:lnTo>
                    <a:pt x="2993754" y="34839"/>
                  </a:lnTo>
                  <a:lnTo>
                    <a:pt x="3024403" y="0"/>
                  </a:lnTo>
                </a:path>
              </a:pathLst>
            </a:custGeom>
            <a:ln w="25400">
              <a:solidFill>
                <a:srgbClr val="316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46692" y="8048059"/>
              <a:ext cx="101466" cy="101465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546059" y="3164789"/>
            <a:ext cx="1696740" cy="723900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0547187" y="2455546"/>
            <a:ext cx="1682114" cy="1213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E42832"/>
                </a:solidFill>
                <a:latin typeface="AvenirNext-Medium"/>
                <a:cs typeface="AvenirNext-Medium"/>
              </a:rPr>
              <a:t>Behaviour</a:t>
            </a:r>
            <a:endParaRPr sz="2800">
              <a:latin typeface="AvenirNext-Medium"/>
              <a:cs typeface="AvenirNext-Mediu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AvenirNext-Medium"/>
              <a:cs typeface="AvenirNext-Medium"/>
            </a:endParaRPr>
          </a:p>
          <a:p>
            <a:pPr marL="17780" algn="ctr">
              <a:lnSpc>
                <a:spcPct val="100000"/>
              </a:lnSpc>
            </a:pPr>
            <a:r>
              <a:rPr sz="2000" spc="-20" dirty="0">
                <a:solidFill>
                  <a:srgbClr val="FFFFFF"/>
                </a:solidFill>
                <a:latin typeface="AvenirNext-Medium"/>
                <a:cs typeface="AvenirNext-Medium"/>
              </a:rPr>
              <a:t>Open</a:t>
            </a:r>
            <a:endParaRPr sz="2000">
              <a:latin typeface="AvenirNext-Medium"/>
              <a:cs typeface="AvenirNext-Medium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546059" y="4682896"/>
            <a:ext cx="1696740" cy="723900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1054832" y="4856632"/>
            <a:ext cx="6845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AvenirNext-Medium"/>
                <a:cs typeface="AvenirNext-Medium"/>
              </a:rPr>
              <a:t>Close</a:t>
            </a:r>
            <a:endParaRPr sz="2000">
              <a:latin typeface="AvenirNext-Medium"/>
              <a:cs typeface="AvenirNext-Medium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546059" y="6201003"/>
            <a:ext cx="1696740" cy="72390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0786607" y="6374741"/>
            <a:ext cx="12033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FFFF"/>
                </a:solidFill>
                <a:latin typeface="AvenirNext-Medium"/>
                <a:cs typeface="AvenirNext-Medium"/>
              </a:rPr>
              <a:t>Turn</a:t>
            </a:r>
            <a:r>
              <a:rPr sz="2000" spc="-110" dirty="0">
                <a:solidFill>
                  <a:srgbClr val="FFFFFF"/>
                </a:solidFill>
                <a:latin typeface="AvenirNext-Medium"/>
                <a:cs typeface="AvenirNext-Medium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venirNext-Medium"/>
                <a:cs typeface="AvenirNext-Medium"/>
              </a:rPr>
              <a:t>page</a:t>
            </a:r>
            <a:endParaRPr sz="2000">
              <a:latin typeface="AvenirNext-Medium"/>
              <a:cs typeface="AvenirNext-Medium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546059" y="7719111"/>
            <a:ext cx="1696740" cy="723900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0786607" y="7892848"/>
            <a:ext cx="1221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AvenirNext-Medium"/>
                <a:cs typeface="AvenirNext-Medium"/>
              </a:rPr>
              <a:t>Bookmark</a:t>
            </a:r>
            <a:endParaRPr sz="2000">
              <a:latin typeface="AvenirNext-Medium"/>
              <a:cs typeface="AvenirNext-Medium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157930" y="3436422"/>
            <a:ext cx="3235325" cy="1254760"/>
            <a:chOff x="7157930" y="3436422"/>
            <a:chExt cx="3235325" cy="1254760"/>
          </a:xfrm>
        </p:grpSpPr>
        <p:sp>
          <p:nvSpPr>
            <p:cNvPr id="33" name="object 33"/>
            <p:cNvSpPr/>
            <p:nvPr/>
          </p:nvSpPr>
          <p:spPr>
            <a:xfrm>
              <a:off x="7170630" y="3487168"/>
              <a:ext cx="3133725" cy="1191260"/>
            </a:xfrm>
            <a:custGeom>
              <a:avLst/>
              <a:gdLst/>
              <a:ahLst/>
              <a:cxnLst/>
              <a:rect l="l" t="t" r="r" b="b"/>
              <a:pathLst>
                <a:path w="3133725" h="1191260">
                  <a:moveTo>
                    <a:pt x="3133625" y="13"/>
                  </a:moveTo>
                  <a:lnTo>
                    <a:pt x="3065276" y="628"/>
                  </a:lnTo>
                  <a:lnTo>
                    <a:pt x="3009933" y="1747"/>
                  </a:lnTo>
                  <a:lnTo>
                    <a:pt x="2954897" y="3354"/>
                  </a:lnTo>
                  <a:lnTo>
                    <a:pt x="2900167" y="5451"/>
                  </a:lnTo>
                  <a:lnTo>
                    <a:pt x="2845743" y="8037"/>
                  </a:lnTo>
                  <a:lnTo>
                    <a:pt x="2791626" y="11112"/>
                  </a:lnTo>
                  <a:lnTo>
                    <a:pt x="2737815" y="14676"/>
                  </a:lnTo>
                  <a:lnTo>
                    <a:pt x="2684310" y="18730"/>
                  </a:lnTo>
                  <a:lnTo>
                    <a:pt x="2631112" y="23273"/>
                  </a:lnTo>
                  <a:lnTo>
                    <a:pt x="2578221" y="28305"/>
                  </a:lnTo>
                  <a:lnTo>
                    <a:pt x="2525635" y="33827"/>
                  </a:lnTo>
                  <a:lnTo>
                    <a:pt x="2473357" y="39837"/>
                  </a:lnTo>
                  <a:lnTo>
                    <a:pt x="2421384" y="46337"/>
                  </a:lnTo>
                  <a:lnTo>
                    <a:pt x="2369718" y="53327"/>
                  </a:lnTo>
                  <a:lnTo>
                    <a:pt x="2318359" y="60805"/>
                  </a:lnTo>
                  <a:lnTo>
                    <a:pt x="2267306" y="68773"/>
                  </a:lnTo>
                  <a:lnTo>
                    <a:pt x="2216559" y="77230"/>
                  </a:lnTo>
                  <a:lnTo>
                    <a:pt x="2166119" y="86176"/>
                  </a:lnTo>
                  <a:lnTo>
                    <a:pt x="2115985" y="95611"/>
                  </a:lnTo>
                  <a:lnTo>
                    <a:pt x="2066157" y="105536"/>
                  </a:lnTo>
                  <a:lnTo>
                    <a:pt x="2016636" y="115950"/>
                  </a:lnTo>
                  <a:lnTo>
                    <a:pt x="1967422" y="126853"/>
                  </a:lnTo>
                  <a:lnTo>
                    <a:pt x="1918514" y="138246"/>
                  </a:lnTo>
                  <a:lnTo>
                    <a:pt x="1869912" y="150127"/>
                  </a:lnTo>
                  <a:lnTo>
                    <a:pt x="1821617" y="162498"/>
                  </a:lnTo>
                  <a:lnTo>
                    <a:pt x="1773628" y="175358"/>
                  </a:lnTo>
                  <a:lnTo>
                    <a:pt x="1725945" y="188708"/>
                  </a:lnTo>
                  <a:lnTo>
                    <a:pt x="1678569" y="202547"/>
                  </a:lnTo>
                  <a:lnTo>
                    <a:pt x="1631500" y="216874"/>
                  </a:lnTo>
                  <a:lnTo>
                    <a:pt x="1584736" y="231692"/>
                  </a:lnTo>
                  <a:lnTo>
                    <a:pt x="1538280" y="246998"/>
                  </a:lnTo>
                  <a:lnTo>
                    <a:pt x="1492129" y="262794"/>
                  </a:lnTo>
                  <a:lnTo>
                    <a:pt x="1446286" y="279079"/>
                  </a:lnTo>
                  <a:lnTo>
                    <a:pt x="1400748" y="295853"/>
                  </a:lnTo>
                  <a:lnTo>
                    <a:pt x="1355517" y="313116"/>
                  </a:lnTo>
                  <a:lnTo>
                    <a:pt x="1310593" y="330869"/>
                  </a:lnTo>
                  <a:lnTo>
                    <a:pt x="1265975" y="349111"/>
                  </a:lnTo>
                  <a:lnTo>
                    <a:pt x="1221663" y="367842"/>
                  </a:lnTo>
                  <a:lnTo>
                    <a:pt x="1177658" y="387063"/>
                  </a:lnTo>
                  <a:lnTo>
                    <a:pt x="1133959" y="406772"/>
                  </a:lnTo>
                  <a:lnTo>
                    <a:pt x="1090567" y="426971"/>
                  </a:lnTo>
                  <a:lnTo>
                    <a:pt x="1047481" y="447660"/>
                  </a:lnTo>
                  <a:lnTo>
                    <a:pt x="1004701" y="468837"/>
                  </a:lnTo>
                  <a:lnTo>
                    <a:pt x="962228" y="490504"/>
                  </a:lnTo>
                  <a:lnTo>
                    <a:pt x="920062" y="512660"/>
                  </a:lnTo>
                  <a:lnTo>
                    <a:pt x="878201" y="535305"/>
                  </a:lnTo>
                  <a:lnTo>
                    <a:pt x="836648" y="558439"/>
                  </a:lnTo>
                  <a:lnTo>
                    <a:pt x="795401" y="582063"/>
                  </a:lnTo>
                  <a:lnTo>
                    <a:pt x="754460" y="606176"/>
                  </a:lnTo>
                  <a:lnTo>
                    <a:pt x="713825" y="630778"/>
                  </a:lnTo>
                  <a:lnTo>
                    <a:pt x="673498" y="655869"/>
                  </a:lnTo>
                  <a:lnTo>
                    <a:pt x="633476" y="681450"/>
                  </a:lnTo>
                  <a:lnTo>
                    <a:pt x="593761" y="707520"/>
                  </a:lnTo>
                  <a:lnTo>
                    <a:pt x="554353" y="734079"/>
                  </a:lnTo>
                  <a:lnTo>
                    <a:pt x="515250" y="761128"/>
                  </a:lnTo>
                  <a:lnTo>
                    <a:pt x="476455" y="788665"/>
                  </a:lnTo>
                  <a:lnTo>
                    <a:pt x="437966" y="816692"/>
                  </a:lnTo>
                  <a:lnTo>
                    <a:pt x="399783" y="845209"/>
                  </a:lnTo>
                  <a:lnTo>
                    <a:pt x="361907" y="874214"/>
                  </a:lnTo>
                  <a:lnTo>
                    <a:pt x="324337" y="903709"/>
                  </a:lnTo>
                  <a:lnTo>
                    <a:pt x="287074" y="933693"/>
                  </a:lnTo>
                  <a:lnTo>
                    <a:pt x="250117" y="964166"/>
                  </a:lnTo>
                  <a:lnTo>
                    <a:pt x="213466" y="995128"/>
                  </a:lnTo>
                  <a:lnTo>
                    <a:pt x="177122" y="1026580"/>
                  </a:lnTo>
                  <a:lnTo>
                    <a:pt x="141085" y="1058521"/>
                  </a:lnTo>
                  <a:lnTo>
                    <a:pt x="105354" y="1090951"/>
                  </a:lnTo>
                  <a:lnTo>
                    <a:pt x="69929" y="1123871"/>
                  </a:lnTo>
                  <a:lnTo>
                    <a:pt x="34811" y="1157279"/>
                  </a:lnTo>
                  <a:lnTo>
                    <a:pt x="0" y="1191177"/>
                  </a:lnTo>
                </a:path>
              </a:pathLst>
            </a:custGeom>
            <a:ln w="25400">
              <a:solidFill>
                <a:srgbClr val="84D2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91556" y="3436422"/>
              <a:ext cx="101600" cy="101600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7712017" y="4972337"/>
            <a:ext cx="2681605" cy="369570"/>
            <a:chOff x="7712017" y="4972337"/>
            <a:chExt cx="2681605" cy="369570"/>
          </a:xfrm>
        </p:grpSpPr>
        <p:sp>
          <p:nvSpPr>
            <p:cNvPr id="36" name="object 36"/>
            <p:cNvSpPr/>
            <p:nvPr/>
          </p:nvSpPr>
          <p:spPr>
            <a:xfrm>
              <a:off x="7724717" y="5020944"/>
              <a:ext cx="2580005" cy="307975"/>
            </a:xfrm>
            <a:custGeom>
              <a:avLst/>
              <a:gdLst/>
              <a:ahLst/>
              <a:cxnLst/>
              <a:rect l="l" t="t" r="r" b="b"/>
              <a:pathLst>
                <a:path w="2580004" h="307975">
                  <a:moveTo>
                    <a:pt x="2579550" y="1556"/>
                  </a:moveTo>
                  <a:lnTo>
                    <a:pt x="2566852" y="1345"/>
                  </a:lnTo>
                  <a:lnTo>
                    <a:pt x="2503494" y="628"/>
                  </a:lnTo>
                  <a:lnTo>
                    <a:pt x="2440657" y="181"/>
                  </a:lnTo>
                  <a:lnTo>
                    <a:pt x="2378341" y="3"/>
                  </a:lnTo>
                  <a:lnTo>
                    <a:pt x="2316546" y="94"/>
                  </a:lnTo>
                  <a:lnTo>
                    <a:pt x="2255272" y="454"/>
                  </a:lnTo>
                  <a:lnTo>
                    <a:pt x="2194519" y="1083"/>
                  </a:lnTo>
                  <a:lnTo>
                    <a:pt x="2134287" y="1981"/>
                  </a:lnTo>
                  <a:lnTo>
                    <a:pt x="2074577" y="3148"/>
                  </a:lnTo>
                  <a:lnTo>
                    <a:pt x="2015387" y="4585"/>
                  </a:lnTo>
                  <a:lnTo>
                    <a:pt x="1956719" y="6290"/>
                  </a:lnTo>
                  <a:lnTo>
                    <a:pt x="1898572" y="8265"/>
                  </a:lnTo>
                  <a:lnTo>
                    <a:pt x="1840946" y="10508"/>
                  </a:lnTo>
                  <a:lnTo>
                    <a:pt x="1783841" y="13021"/>
                  </a:lnTo>
                  <a:lnTo>
                    <a:pt x="1727257" y="15802"/>
                  </a:lnTo>
                  <a:lnTo>
                    <a:pt x="1671194" y="18853"/>
                  </a:lnTo>
                  <a:lnTo>
                    <a:pt x="1615653" y="22173"/>
                  </a:lnTo>
                  <a:lnTo>
                    <a:pt x="1560632" y="25762"/>
                  </a:lnTo>
                  <a:lnTo>
                    <a:pt x="1506133" y="29620"/>
                  </a:lnTo>
                  <a:lnTo>
                    <a:pt x="1452154" y="33747"/>
                  </a:lnTo>
                  <a:lnTo>
                    <a:pt x="1398697" y="38143"/>
                  </a:lnTo>
                  <a:lnTo>
                    <a:pt x="1345761" y="42808"/>
                  </a:lnTo>
                  <a:lnTo>
                    <a:pt x="1293346" y="47742"/>
                  </a:lnTo>
                  <a:lnTo>
                    <a:pt x="1241453" y="52946"/>
                  </a:lnTo>
                  <a:lnTo>
                    <a:pt x="1190080" y="58418"/>
                  </a:lnTo>
                  <a:lnTo>
                    <a:pt x="1139228" y="64160"/>
                  </a:lnTo>
                  <a:lnTo>
                    <a:pt x="1088898" y="70170"/>
                  </a:lnTo>
                  <a:lnTo>
                    <a:pt x="1039089" y="76450"/>
                  </a:lnTo>
                  <a:lnTo>
                    <a:pt x="989800" y="82998"/>
                  </a:lnTo>
                  <a:lnTo>
                    <a:pt x="941033" y="89816"/>
                  </a:lnTo>
                  <a:lnTo>
                    <a:pt x="892787" y="96903"/>
                  </a:lnTo>
                  <a:lnTo>
                    <a:pt x="845062" y="104259"/>
                  </a:lnTo>
                  <a:lnTo>
                    <a:pt x="797859" y="111884"/>
                  </a:lnTo>
                  <a:lnTo>
                    <a:pt x="751176" y="119778"/>
                  </a:lnTo>
                  <a:lnTo>
                    <a:pt x="705015" y="127941"/>
                  </a:lnTo>
                  <a:lnTo>
                    <a:pt x="659374" y="136373"/>
                  </a:lnTo>
                  <a:lnTo>
                    <a:pt x="614255" y="145075"/>
                  </a:lnTo>
                  <a:lnTo>
                    <a:pt x="569657" y="154045"/>
                  </a:lnTo>
                  <a:lnTo>
                    <a:pt x="525580" y="163284"/>
                  </a:lnTo>
                  <a:lnTo>
                    <a:pt x="482024" y="172793"/>
                  </a:lnTo>
                  <a:lnTo>
                    <a:pt x="438989" y="182571"/>
                  </a:lnTo>
                  <a:lnTo>
                    <a:pt x="396475" y="192617"/>
                  </a:lnTo>
                  <a:lnTo>
                    <a:pt x="354483" y="202933"/>
                  </a:lnTo>
                  <a:lnTo>
                    <a:pt x="313011" y="213518"/>
                  </a:lnTo>
                  <a:lnTo>
                    <a:pt x="272061" y="224372"/>
                  </a:lnTo>
                  <a:lnTo>
                    <a:pt x="231632" y="235495"/>
                  </a:lnTo>
                  <a:lnTo>
                    <a:pt x="191723" y="246887"/>
                  </a:lnTo>
                  <a:lnTo>
                    <a:pt x="152336" y="258548"/>
                  </a:lnTo>
                  <a:lnTo>
                    <a:pt x="113471" y="270478"/>
                  </a:lnTo>
                  <a:lnTo>
                    <a:pt x="75126" y="282677"/>
                  </a:lnTo>
                  <a:lnTo>
                    <a:pt x="37302" y="295145"/>
                  </a:lnTo>
                  <a:lnTo>
                    <a:pt x="0" y="307883"/>
                  </a:lnTo>
                </a:path>
              </a:pathLst>
            </a:custGeom>
            <a:ln w="25400">
              <a:solidFill>
                <a:srgbClr val="3F9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91570" y="4972337"/>
              <a:ext cx="101586" cy="101586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7724074" y="6107095"/>
            <a:ext cx="2669540" cy="541020"/>
            <a:chOff x="7724074" y="6107095"/>
            <a:chExt cx="2669540" cy="541020"/>
          </a:xfrm>
        </p:grpSpPr>
        <p:sp>
          <p:nvSpPr>
            <p:cNvPr id="39" name="object 39"/>
            <p:cNvSpPr/>
            <p:nvPr/>
          </p:nvSpPr>
          <p:spPr>
            <a:xfrm>
              <a:off x="7736774" y="6119795"/>
              <a:ext cx="2567940" cy="476250"/>
            </a:xfrm>
            <a:custGeom>
              <a:avLst/>
              <a:gdLst/>
              <a:ahLst/>
              <a:cxnLst/>
              <a:rect l="l" t="t" r="r" b="b"/>
              <a:pathLst>
                <a:path w="2567940" h="476250">
                  <a:moveTo>
                    <a:pt x="2567543" y="475725"/>
                  </a:moveTo>
                  <a:lnTo>
                    <a:pt x="2497768" y="472792"/>
                  </a:lnTo>
                  <a:lnTo>
                    <a:pt x="2440997" y="470062"/>
                  </a:lnTo>
                  <a:lnTo>
                    <a:pt x="2384537" y="467071"/>
                  </a:lnTo>
                  <a:lnTo>
                    <a:pt x="2328390" y="463819"/>
                  </a:lnTo>
                  <a:lnTo>
                    <a:pt x="2272554" y="460304"/>
                  </a:lnTo>
                  <a:lnTo>
                    <a:pt x="2217030" y="456528"/>
                  </a:lnTo>
                  <a:lnTo>
                    <a:pt x="2161817" y="452490"/>
                  </a:lnTo>
                  <a:lnTo>
                    <a:pt x="2106917" y="448191"/>
                  </a:lnTo>
                  <a:lnTo>
                    <a:pt x="2052328" y="443630"/>
                  </a:lnTo>
                  <a:lnTo>
                    <a:pt x="1998051" y="438808"/>
                  </a:lnTo>
                  <a:lnTo>
                    <a:pt x="1944086" y="433723"/>
                  </a:lnTo>
                  <a:lnTo>
                    <a:pt x="1890433" y="428377"/>
                  </a:lnTo>
                  <a:lnTo>
                    <a:pt x="1837091" y="422770"/>
                  </a:lnTo>
                  <a:lnTo>
                    <a:pt x="1784062" y="416901"/>
                  </a:lnTo>
                  <a:lnTo>
                    <a:pt x="1731344" y="410770"/>
                  </a:lnTo>
                  <a:lnTo>
                    <a:pt x="1678938" y="404378"/>
                  </a:lnTo>
                  <a:lnTo>
                    <a:pt x="1626844" y="397724"/>
                  </a:lnTo>
                  <a:lnTo>
                    <a:pt x="1575061" y="390808"/>
                  </a:lnTo>
                  <a:lnTo>
                    <a:pt x="1523590" y="383630"/>
                  </a:lnTo>
                  <a:lnTo>
                    <a:pt x="1472432" y="376191"/>
                  </a:lnTo>
                  <a:lnTo>
                    <a:pt x="1421585" y="368491"/>
                  </a:lnTo>
                  <a:lnTo>
                    <a:pt x="1371049" y="360529"/>
                  </a:lnTo>
                  <a:lnTo>
                    <a:pt x="1320826" y="352305"/>
                  </a:lnTo>
                  <a:lnTo>
                    <a:pt x="1270914" y="343819"/>
                  </a:lnTo>
                  <a:lnTo>
                    <a:pt x="1221315" y="335072"/>
                  </a:lnTo>
                  <a:lnTo>
                    <a:pt x="1172027" y="326063"/>
                  </a:lnTo>
                  <a:lnTo>
                    <a:pt x="1123051" y="316793"/>
                  </a:lnTo>
                  <a:lnTo>
                    <a:pt x="1074387" y="307261"/>
                  </a:lnTo>
                  <a:lnTo>
                    <a:pt x="1026034" y="297467"/>
                  </a:lnTo>
                  <a:lnTo>
                    <a:pt x="977994" y="287412"/>
                  </a:lnTo>
                  <a:lnTo>
                    <a:pt x="930265" y="277095"/>
                  </a:lnTo>
                  <a:lnTo>
                    <a:pt x="882848" y="266516"/>
                  </a:lnTo>
                  <a:lnTo>
                    <a:pt x="835743" y="255676"/>
                  </a:lnTo>
                  <a:lnTo>
                    <a:pt x="788950" y="244574"/>
                  </a:lnTo>
                  <a:lnTo>
                    <a:pt x="742468" y="233210"/>
                  </a:lnTo>
                  <a:lnTo>
                    <a:pt x="696299" y="221585"/>
                  </a:lnTo>
                  <a:lnTo>
                    <a:pt x="650441" y="209698"/>
                  </a:lnTo>
                  <a:lnTo>
                    <a:pt x="604895" y="197550"/>
                  </a:lnTo>
                  <a:lnTo>
                    <a:pt x="559661" y="185140"/>
                  </a:lnTo>
                  <a:lnTo>
                    <a:pt x="514739" y="172468"/>
                  </a:lnTo>
                  <a:lnTo>
                    <a:pt x="470129" y="159535"/>
                  </a:lnTo>
                  <a:lnTo>
                    <a:pt x="425831" y="146340"/>
                  </a:lnTo>
                  <a:lnTo>
                    <a:pt x="381844" y="132883"/>
                  </a:lnTo>
                  <a:lnTo>
                    <a:pt x="338170" y="119165"/>
                  </a:lnTo>
                  <a:lnTo>
                    <a:pt x="294807" y="105185"/>
                  </a:lnTo>
                  <a:lnTo>
                    <a:pt x="251756" y="90943"/>
                  </a:lnTo>
                  <a:lnTo>
                    <a:pt x="209017" y="76440"/>
                  </a:lnTo>
                  <a:lnTo>
                    <a:pt x="166590" y="61675"/>
                  </a:lnTo>
                  <a:lnTo>
                    <a:pt x="124474" y="46649"/>
                  </a:lnTo>
                  <a:lnTo>
                    <a:pt x="82671" y="31361"/>
                  </a:lnTo>
                  <a:lnTo>
                    <a:pt x="41179" y="1581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C78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91625" y="6546148"/>
              <a:ext cx="101531" cy="101532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7084410" y="6835162"/>
            <a:ext cx="3308985" cy="1259205"/>
            <a:chOff x="7084410" y="6835162"/>
            <a:chExt cx="3308985" cy="1259205"/>
          </a:xfrm>
        </p:grpSpPr>
        <p:sp>
          <p:nvSpPr>
            <p:cNvPr id="42" name="object 42"/>
            <p:cNvSpPr/>
            <p:nvPr/>
          </p:nvSpPr>
          <p:spPr>
            <a:xfrm>
              <a:off x="7097110" y="6847862"/>
              <a:ext cx="3207385" cy="1193165"/>
            </a:xfrm>
            <a:custGeom>
              <a:avLst/>
              <a:gdLst/>
              <a:ahLst/>
              <a:cxnLst/>
              <a:rect l="l" t="t" r="r" b="b"/>
              <a:pathLst>
                <a:path w="3207384" h="1193165">
                  <a:moveTo>
                    <a:pt x="3207340" y="1192853"/>
                  </a:moveTo>
                  <a:lnTo>
                    <a:pt x="3130479" y="1187276"/>
                  </a:lnTo>
                  <a:lnTo>
                    <a:pt x="3066830" y="1182180"/>
                  </a:lnTo>
                  <a:lnTo>
                    <a:pt x="3003718" y="1176727"/>
                  </a:lnTo>
                  <a:lnTo>
                    <a:pt x="2941143" y="1170918"/>
                  </a:lnTo>
                  <a:lnTo>
                    <a:pt x="2879106" y="1164753"/>
                  </a:lnTo>
                  <a:lnTo>
                    <a:pt x="2817607" y="1158232"/>
                  </a:lnTo>
                  <a:lnTo>
                    <a:pt x="2756646" y="1151355"/>
                  </a:lnTo>
                  <a:lnTo>
                    <a:pt x="2696222" y="1144121"/>
                  </a:lnTo>
                  <a:lnTo>
                    <a:pt x="2636336" y="1136532"/>
                  </a:lnTo>
                  <a:lnTo>
                    <a:pt x="2576987" y="1128586"/>
                  </a:lnTo>
                  <a:lnTo>
                    <a:pt x="2518177" y="1120283"/>
                  </a:lnTo>
                  <a:lnTo>
                    <a:pt x="2459903" y="1111625"/>
                  </a:lnTo>
                  <a:lnTo>
                    <a:pt x="2402168" y="1102611"/>
                  </a:lnTo>
                  <a:lnTo>
                    <a:pt x="2344970" y="1093240"/>
                  </a:lnTo>
                  <a:lnTo>
                    <a:pt x="2288310" y="1083513"/>
                  </a:lnTo>
                  <a:lnTo>
                    <a:pt x="2232187" y="1073430"/>
                  </a:lnTo>
                  <a:lnTo>
                    <a:pt x="2176602" y="1062990"/>
                  </a:lnTo>
                  <a:lnTo>
                    <a:pt x="2121555" y="1052195"/>
                  </a:lnTo>
                  <a:lnTo>
                    <a:pt x="2067045" y="1041043"/>
                  </a:lnTo>
                  <a:lnTo>
                    <a:pt x="2013073" y="1029535"/>
                  </a:lnTo>
                  <a:lnTo>
                    <a:pt x="1959639" y="1017671"/>
                  </a:lnTo>
                  <a:lnTo>
                    <a:pt x="1906742" y="1005451"/>
                  </a:lnTo>
                  <a:lnTo>
                    <a:pt x="1854383" y="992875"/>
                  </a:lnTo>
                  <a:lnTo>
                    <a:pt x="1802562" y="979942"/>
                  </a:lnTo>
                  <a:lnTo>
                    <a:pt x="1751278" y="966653"/>
                  </a:lnTo>
                  <a:lnTo>
                    <a:pt x="1700532" y="953008"/>
                  </a:lnTo>
                  <a:lnTo>
                    <a:pt x="1650324" y="939007"/>
                  </a:lnTo>
                  <a:lnTo>
                    <a:pt x="1600653" y="924650"/>
                  </a:lnTo>
                  <a:lnTo>
                    <a:pt x="1551520" y="909936"/>
                  </a:lnTo>
                  <a:lnTo>
                    <a:pt x="1502925" y="894866"/>
                  </a:lnTo>
                  <a:lnTo>
                    <a:pt x="1454867" y="879440"/>
                  </a:lnTo>
                  <a:lnTo>
                    <a:pt x="1407347" y="863658"/>
                  </a:lnTo>
                  <a:lnTo>
                    <a:pt x="1360365" y="847520"/>
                  </a:lnTo>
                  <a:lnTo>
                    <a:pt x="1313920" y="831025"/>
                  </a:lnTo>
                  <a:lnTo>
                    <a:pt x="1268013" y="814175"/>
                  </a:lnTo>
                  <a:lnTo>
                    <a:pt x="1222644" y="796968"/>
                  </a:lnTo>
                  <a:lnTo>
                    <a:pt x="1177812" y="779405"/>
                  </a:lnTo>
                  <a:lnTo>
                    <a:pt x="1133518" y="761485"/>
                  </a:lnTo>
                  <a:lnTo>
                    <a:pt x="1089762" y="743210"/>
                  </a:lnTo>
                  <a:lnTo>
                    <a:pt x="1046543" y="724578"/>
                  </a:lnTo>
                  <a:lnTo>
                    <a:pt x="1003862" y="705590"/>
                  </a:lnTo>
                  <a:lnTo>
                    <a:pt x="961719" y="686246"/>
                  </a:lnTo>
                  <a:lnTo>
                    <a:pt x="920113" y="666546"/>
                  </a:lnTo>
                  <a:lnTo>
                    <a:pt x="879045" y="646489"/>
                  </a:lnTo>
                  <a:lnTo>
                    <a:pt x="838514" y="626077"/>
                  </a:lnTo>
                  <a:lnTo>
                    <a:pt x="798522" y="605308"/>
                  </a:lnTo>
                  <a:lnTo>
                    <a:pt x="759067" y="584183"/>
                  </a:lnTo>
                  <a:lnTo>
                    <a:pt x="720149" y="562702"/>
                  </a:lnTo>
                  <a:lnTo>
                    <a:pt x="681770" y="540864"/>
                  </a:lnTo>
                  <a:lnTo>
                    <a:pt x="643928" y="518671"/>
                  </a:lnTo>
                  <a:lnTo>
                    <a:pt x="606623" y="496121"/>
                  </a:lnTo>
                  <a:lnTo>
                    <a:pt x="569857" y="473215"/>
                  </a:lnTo>
                  <a:lnTo>
                    <a:pt x="533628" y="449953"/>
                  </a:lnTo>
                  <a:lnTo>
                    <a:pt x="497936" y="426335"/>
                  </a:lnTo>
                  <a:lnTo>
                    <a:pt x="462783" y="402360"/>
                  </a:lnTo>
                  <a:lnTo>
                    <a:pt x="428167" y="378029"/>
                  </a:lnTo>
                  <a:lnTo>
                    <a:pt x="394088" y="353342"/>
                  </a:lnTo>
                  <a:lnTo>
                    <a:pt x="360548" y="328299"/>
                  </a:lnTo>
                  <a:lnTo>
                    <a:pt x="327545" y="302900"/>
                  </a:lnTo>
                  <a:lnTo>
                    <a:pt x="295080" y="277145"/>
                  </a:lnTo>
                  <a:lnTo>
                    <a:pt x="263152" y="251033"/>
                  </a:lnTo>
                  <a:lnTo>
                    <a:pt x="231762" y="224565"/>
                  </a:lnTo>
                  <a:lnTo>
                    <a:pt x="200910" y="197741"/>
                  </a:lnTo>
                  <a:lnTo>
                    <a:pt x="170595" y="170561"/>
                  </a:lnTo>
                  <a:lnTo>
                    <a:pt x="140819" y="143024"/>
                  </a:lnTo>
                  <a:lnTo>
                    <a:pt x="111579" y="115132"/>
                  </a:lnTo>
                  <a:lnTo>
                    <a:pt x="82878" y="86883"/>
                  </a:lnTo>
                  <a:lnTo>
                    <a:pt x="54714" y="58278"/>
                  </a:lnTo>
                  <a:lnTo>
                    <a:pt x="27088" y="2931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1553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91777" y="7992536"/>
              <a:ext cx="101379" cy="101380"/>
            </a:xfrm>
            <a:prstGeom prst="rect">
              <a:avLst/>
            </a:prstGeom>
          </p:spPr>
        </p:pic>
      </p:grpSp>
      <p:sp>
        <p:nvSpPr>
          <p:cNvPr id="44" name="object 44"/>
          <p:cNvSpPr/>
          <p:nvPr/>
        </p:nvSpPr>
        <p:spPr>
          <a:xfrm>
            <a:off x="5503867" y="4879399"/>
            <a:ext cx="1997075" cy="1849120"/>
          </a:xfrm>
          <a:custGeom>
            <a:avLst/>
            <a:gdLst/>
            <a:ahLst/>
            <a:cxnLst/>
            <a:rect l="l" t="t" r="r" b="b"/>
            <a:pathLst>
              <a:path w="1997075" h="1849120">
                <a:moveTo>
                  <a:pt x="1134894" y="498797"/>
                </a:moveTo>
                <a:lnTo>
                  <a:pt x="862169" y="498797"/>
                </a:lnTo>
                <a:lnTo>
                  <a:pt x="862169" y="1849000"/>
                </a:lnTo>
                <a:lnTo>
                  <a:pt x="1134894" y="1849000"/>
                </a:lnTo>
                <a:lnTo>
                  <a:pt x="1134894" y="498797"/>
                </a:lnTo>
                <a:close/>
              </a:path>
              <a:path w="1997075" h="1849120">
                <a:moveTo>
                  <a:pt x="0" y="148531"/>
                </a:moveTo>
                <a:lnTo>
                  <a:pt x="0" y="1480012"/>
                </a:lnTo>
                <a:lnTo>
                  <a:pt x="809590" y="1797046"/>
                </a:lnTo>
                <a:lnTo>
                  <a:pt x="809590" y="465721"/>
                </a:lnTo>
                <a:lnTo>
                  <a:pt x="0" y="148531"/>
                </a:lnTo>
                <a:close/>
              </a:path>
              <a:path w="1997075" h="1849120">
                <a:moveTo>
                  <a:pt x="1997064" y="148531"/>
                </a:moveTo>
                <a:lnTo>
                  <a:pt x="1187472" y="465721"/>
                </a:lnTo>
                <a:lnTo>
                  <a:pt x="1187472" y="1797046"/>
                </a:lnTo>
                <a:lnTo>
                  <a:pt x="1997064" y="1480012"/>
                </a:lnTo>
                <a:lnTo>
                  <a:pt x="1997064" y="148531"/>
                </a:lnTo>
                <a:close/>
              </a:path>
              <a:path w="1997075" h="1849120">
                <a:moveTo>
                  <a:pt x="156644" y="87214"/>
                </a:moveTo>
                <a:lnTo>
                  <a:pt x="115923" y="107029"/>
                </a:lnTo>
                <a:lnTo>
                  <a:pt x="974817" y="438885"/>
                </a:lnTo>
                <a:lnTo>
                  <a:pt x="974817" y="414701"/>
                </a:lnTo>
                <a:lnTo>
                  <a:pt x="974303" y="400054"/>
                </a:lnTo>
                <a:lnTo>
                  <a:pt x="971930" y="377882"/>
                </a:lnTo>
                <a:lnTo>
                  <a:pt x="908664" y="377882"/>
                </a:lnTo>
                <a:lnTo>
                  <a:pt x="156644" y="87214"/>
                </a:lnTo>
                <a:close/>
              </a:path>
              <a:path w="1997075" h="1849120">
                <a:moveTo>
                  <a:pt x="1661775" y="0"/>
                </a:moveTo>
                <a:lnTo>
                  <a:pt x="1144723" y="202514"/>
                </a:lnTo>
                <a:lnTo>
                  <a:pt x="1143943" y="202670"/>
                </a:lnTo>
                <a:lnTo>
                  <a:pt x="1111291" y="221291"/>
                </a:lnTo>
                <a:lnTo>
                  <a:pt x="1060356" y="276254"/>
                </a:lnTo>
                <a:lnTo>
                  <a:pt x="1042217" y="312352"/>
                </a:lnTo>
                <a:lnTo>
                  <a:pt x="1025142" y="376337"/>
                </a:lnTo>
                <a:lnTo>
                  <a:pt x="1022090" y="414701"/>
                </a:lnTo>
                <a:lnTo>
                  <a:pt x="1022090" y="438885"/>
                </a:lnTo>
                <a:lnTo>
                  <a:pt x="1179930" y="377882"/>
                </a:lnTo>
                <a:lnTo>
                  <a:pt x="1088243" y="377882"/>
                </a:lnTo>
                <a:lnTo>
                  <a:pt x="1106896" y="356662"/>
                </a:lnTo>
                <a:lnTo>
                  <a:pt x="1062657" y="356662"/>
                </a:lnTo>
                <a:lnTo>
                  <a:pt x="1073515" y="323093"/>
                </a:lnTo>
                <a:lnTo>
                  <a:pt x="1091630" y="288825"/>
                </a:lnTo>
                <a:lnTo>
                  <a:pt x="1118856" y="257584"/>
                </a:lnTo>
                <a:lnTo>
                  <a:pt x="1157048" y="233094"/>
                </a:lnTo>
                <a:lnTo>
                  <a:pt x="1702186" y="19658"/>
                </a:lnTo>
                <a:lnTo>
                  <a:pt x="1661775" y="0"/>
                </a:lnTo>
                <a:close/>
              </a:path>
              <a:path w="1997075" h="1849120">
                <a:moveTo>
                  <a:pt x="246824" y="43373"/>
                </a:moveTo>
                <a:lnTo>
                  <a:pt x="206415" y="63031"/>
                </a:lnTo>
                <a:lnTo>
                  <a:pt x="797577" y="296906"/>
                </a:lnTo>
                <a:lnTo>
                  <a:pt x="833267" y="314803"/>
                </a:lnTo>
                <a:lnTo>
                  <a:pt x="863697" y="334287"/>
                </a:lnTo>
                <a:lnTo>
                  <a:pt x="888840" y="355327"/>
                </a:lnTo>
                <a:lnTo>
                  <a:pt x="908664" y="377882"/>
                </a:lnTo>
                <a:lnTo>
                  <a:pt x="971930" y="377882"/>
                </a:lnTo>
                <a:lnTo>
                  <a:pt x="971765" y="376335"/>
                </a:lnTo>
                <a:lnTo>
                  <a:pt x="967818" y="356662"/>
                </a:lnTo>
                <a:lnTo>
                  <a:pt x="934251" y="356662"/>
                </a:lnTo>
                <a:lnTo>
                  <a:pt x="911618" y="331221"/>
                </a:lnTo>
                <a:lnTo>
                  <a:pt x="883444" y="307685"/>
                </a:lnTo>
                <a:lnTo>
                  <a:pt x="849781" y="286093"/>
                </a:lnTo>
                <a:lnTo>
                  <a:pt x="810682" y="266482"/>
                </a:lnTo>
                <a:lnTo>
                  <a:pt x="246824" y="43373"/>
                </a:lnTo>
                <a:close/>
              </a:path>
              <a:path w="1997075" h="1849120">
                <a:moveTo>
                  <a:pt x="1840576" y="87058"/>
                </a:moveTo>
                <a:lnTo>
                  <a:pt x="1088243" y="377882"/>
                </a:lnTo>
                <a:lnTo>
                  <a:pt x="1179930" y="377882"/>
                </a:lnTo>
                <a:lnTo>
                  <a:pt x="1881141" y="106873"/>
                </a:lnTo>
                <a:lnTo>
                  <a:pt x="1840576" y="87058"/>
                </a:lnTo>
                <a:close/>
              </a:path>
              <a:path w="1997075" h="1849120">
                <a:moveTo>
                  <a:pt x="335912" y="154"/>
                </a:moveTo>
                <a:lnTo>
                  <a:pt x="295347" y="19814"/>
                </a:lnTo>
                <a:lnTo>
                  <a:pt x="839858" y="233094"/>
                </a:lnTo>
                <a:lnTo>
                  <a:pt x="878055" y="257586"/>
                </a:lnTo>
                <a:lnTo>
                  <a:pt x="905281" y="288827"/>
                </a:lnTo>
                <a:lnTo>
                  <a:pt x="923394" y="323094"/>
                </a:lnTo>
                <a:lnTo>
                  <a:pt x="934251" y="356662"/>
                </a:lnTo>
                <a:lnTo>
                  <a:pt x="967818" y="356662"/>
                </a:lnTo>
                <a:lnTo>
                  <a:pt x="954690" y="312352"/>
                </a:lnTo>
                <a:lnTo>
                  <a:pt x="936553" y="276254"/>
                </a:lnTo>
                <a:lnTo>
                  <a:pt x="913504" y="245860"/>
                </a:lnTo>
                <a:lnTo>
                  <a:pt x="852965" y="202670"/>
                </a:lnTo>
                <a:lnTo>
                  <a:pt x="335912" y="154"/>
                </a:lnTo>
                <a:close/>
              </a:path>
              <a:path w="1997075" h="1849120">
                <a:moveTo>
                  <a:pt x="1750552" y="43216"/>
                </a:moveTo>
                <a:lnTo>
                  <a:pt x="1186849" y="266170"/>
                </a:lnTo>
                <a:lnTo>
                  <a:pt x="1147128" y="286095"/>
                </a:lnTo>
                <a:lnTo>
                  <a:pt x="1113465" y="307687"/>
                </a:lnTo>
                <a:lnTo>
                  <a:pt x="1062657" y="356662"/>
                </a:lnTo>
                <a:lnTo>
                  <a:pt x="1106896" y="356662"/>
                </a:lnTo>
                <a:lnTo>
                  <a:pt x="1108071" y="355326"/>
                </a:lnTo>
                <a:lnTo>
                  <a:pt x="1133212" y="334287"/>
                </a:lnTo>
                <a:lnTo>
                  <a:pt x="1163643" y="314801"/>
                </a:lnTo>
                <a:lnTo>
                  <a:pt x="1199330" y="296906"/>
                </a:lnTo>
                <a:lnTo>
                  <a:pt x="1790805" y="62875"/>
                </a:lnTo>
                <a:lnTo>
                  <a:pt x="1750552" y="43216"/>
                </a:lnTo>
                <a:close/>
              </a:path>
            </a:pathLst>
          </a:custGeom>
          <a:solidFill>
            <a:srgbClr val="34A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2237422" y="451792"/>
            <a:ext cx="31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838787"/>
                </a:solidFill>
                <a:latin typeface="DIN Alternate"/>
                <a:cs typeface="DIN Alternate"/>
              </a:rPr>
              <a:t>20</a:t>
            </a:r>
            <a:endParaRPr sz="2400">
              <a:latin typeface="DIN Alternate"/>
              <a:cs typeface="DIN Alternat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5C9F306F-A2E6-AD46-8C71-9A6AA849896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3454927"/>
            <a:ext cx="8616315" cy="2616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0" spc="-10" dirty="0"/>
              <a:t>ALGORITHMS</a:t>
            </a:r>
            <a:endParaRPr sz="17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77192"/>
            <a:ext cx="5530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3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3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3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105" dirty="0">
                <a:solidFill>
                  <a:srgbClr val="838787"/>
                </a:solidFill>
                <a:latin typeface="DIN Alternate"/>
                <a:cs typeface="DIN Alternate"/>
              </a:rPr>
              <a:t>ALGORITHMS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DEFINITION OF AN </a:t>
            </a:r>
            <a:r>
              <a:rPr spc="-10" dirty="0"/>
              <a:t>ALGORITHM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457200" marR="441959" indent="-444500">
              <a:lnSpc>
                <a:spcPct val="112100"/>
              </a:lnSpc>
              <a:spcBef>
                <a:spcPts val="115"/>
              </a:spcBef>
            </a:pPr>
            <a:r>
              <a:rPr sz="5325" u="none" baseline="-5477" dirty="0">
                <a:latin typeface="Lucida Grande"/>
                <a:cs typeface="Lucida Grande"/>
              </a:rPr>
              <a:t>▸</a:t>
            </a:r>
            <a:r>
              <a:rPr sz="5325" u="none" spc="690" baseline="-5477" dirty="0">
                <a:latin typeface="Lucida Grande"/>
                <a:cs typeface="Lucida Grande"/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An</a:t>
            </a:r>
            <a:r>
              <a:rPr sz="3400" u="none" spc="-15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algorithm</a:t>
            </a:r>
            <a:r>
              <a:rPr sz="3400" u="none" spc="-15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is</a:t>
            </a:r>
            <a:r>
              <a:rPr sz="3400" u="none" spc="-10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a</a:t>
            </a:r>
            <a:r>
              <a:rPr sz="3400" u="none" spc="-15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procedure</a:t>
            </a:r>
            <a:r>
              <a:rPr sz="3400" u="none" spc="-10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or</a:t>
            </a:r>
            <a:r>
              <a:rPr sz="3400" u="none" spc="-10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formula</a:t>
            </a:r>
            <a:r>
              <a:rPr sz="3400" u="none" spc="-15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for</a:t>
            </a:r>
            <a:r>
              <a:rPr sz="3400" u="none" spc="-10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solving</a:t>
            </a:r>
            <a:r>
              <a:rPr sz="3400" u="none" spc="-10" dirty="0">
                <a:solidFill>
                  <a:srgbClr val="222222"/>
                </a:solidFill>
              </a:rPr>
              <a:t> </a:t>
            </a:r>
            <a:r>
              <a:rPr sz="3400" u="none" spc="-50" dirty="0">
                <a:solidFill>
                  <a:srgbClr val="222222"/>
                </a:solidFill>
              </a:rPr>
              <a:t>a </a:t>
            </a:r>
            <a:r>
              <a:rPr sz="3400" u="none" dirty="0">
                <a:solidFill>
                  <a:srgbClr val="222222"/>
                </a:solidFill>
              </a:rPr>
              <a:t>problem,</a:t>
            </a:r>
            <a:r>
              <a:rPr sz="3400" u="none" spc="-125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based</a:t>
            </a:r>
            <a:r>
              <a:rPr sz="3400" u="none" spc="-10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on</a:t>
            </a:r>
            <a:r>
              <a:rPr sz="3400" u="none" spc="-10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E42832"/>
                </a:solidFill>
              </a:rPr>
              <a:t>conducting</a:t>
            </a:r>
            <a:r>
              <a:rPr sz="3400" u="none" spc="-10" dirty="0">
                <a:solidFill>
                  <a:srgbClr val="E42832"/>
                </a:solidFill>
              </a:rPr>
              <a:t> </a:t>
            </a:r>
            <a:r>
              <a:rPr sz="3400" u="none" dirty="0">
                <a:solidFill>
                  <a:srgbClr val="E42832"/>
                </a:solidFill>
              </a:rPr>
              <a:t>a</a:t>
            </a:r>
            <a:r>
              <a:rPr sz="3400" u="none" spc="-10" dirty="0">
                <a:solidFill>
                  <a:srgbClr val="E42832"/>
                </a:solidFill>
              </a:rPr>
              <a:t> </a:t>
            </a:r>
            <a:r>
              <a:rPr sz="3400" u="none" dirty="0">
                <a:solidFill>
                  <a:srgbClr val="E42832"/>
                </a:solidFill>
              </a:rPr>
              <a:t>sequence</a:t>
            </a:r>
            <a:r>
              <a:rPr sz="3400" u="none" spc="-5" dirty="0">
                <a:solidFill>
                  <a:srgbClr val="E4283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of</a:t>
            </a:r>
            <a:r>
              <a:rPr sz="3400" u="none" spc="70" dirty="0">
                <a:solidFill>
                  <a:srgbClr val="222222"/>
                </a:solidFill>
              </a:rPr>
              <a:t> </a:t>
            </a:r>
            <a:r>
              <a:rPr sz="3400" u="none" spc="-10" dirty="0">
                <a:solidFill>
                  <a:srgbClr val="222222"/>
                </a:solidFill>
              </a:rPr>
              <a:t>specified actions</a:t>
            </a:r>
            <a:endParaRPr sz="3400">
              <a:latin typeface="Lucida Grande"/>
              <a:cs typeface="Lucida Grande"/>
            </a:endParaRPr>
          </a:p>
          <a:p>
            <a:pPr marL="901700" marR="5080" indent="-444500">
              <a:lnSpc>
                <a:spcPct val="112100"/>
              </a:lnSpc>
              <a:spcBef>
                <a:spcPts val="2655"/>
              </a:spcBef>
            </a:pPr>
            <a:r>
              <a:rPr sz="5325" u="none" baseline="-5477" dirty="0">
                <a:latin typeface="Lucida Grande"/>
                <a:cs typeface="Lucida Grande"/>
              </a:rPr>
              <a:t>▸</a:t>
            </a:r>
            <a:r>
              <a:rPr sz="5325" u="none" spc="697" baseline="-5477" dirty="0">
                <a:latin typeface="Lucida Grande"/>
                <a:cs typeface="Lucida Grande"/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In</a:t>
            </a:r>
            <a:r>
              <a:rPr sz="3400" u="none" spc="-15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mathematics</a:t>
            </a:r>
            <a:r>
              <a:rPr sz="3400" u="none" spc="-5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and</a:t>
            </a:r>
            <a:r>
              <a:rPr sz="3400" u="none" spc="-10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computer</a:t>
            </a:r>
            <a:r>
              <a:rPr sz="3400" u="none" spc="-10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science,</a:t>
            </a:r>
            <a:r>
              <a:rPr sz="3400" u="none" spc="-114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an</a:t>
            </a:r>
            <a:r>
              <a:rPr sz="3400" u="none" spc="-5" dirty="0">
                <a:solidFill>
                  <a:srgbClr val="222222"/>
                </a:solidFill>
              </a:rPr>
              <a:t> </a:t>
            </a:r>
            <a:r>
              <a:rPr sz="3400" u="none" spc="-10" dirty="0">
                <a:solidFill>
                  <a:srgbClr val="222222"/>
                </a:solidFill>
              </a:rPr>
              <a:t>algorithm </a:t>
            </a:r>
            <a:r>
              <a:rPr sz="3400" u="none" dirty="0">
                <a:solidFill>
                  <a:srgbClr val="222222"/>
                </a:solidFill>
              </a:rPr>
              <a:t>usually</a:t>
            </a:r>
            <a:r>
              <a:rPr sz="3400" u="none" spc="-25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means</a:t>
            </a:r>
            <a:r>
              <a:rPr sz="3400" u="none" spc="-25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a</a:t>
            </a:r>
            <a:r>
              <a:rPr sz="3400" u="none" spc="-25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small</a:t>
            </a:r>
            <a:r>
              <a:rPr sz="3400" u="none" spc="-20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procedure</a:t>
            </a:r>
            <a:r>
              <a:rPr sz="3400" u="none" spc="-25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that</a:t>
            </a:r>
            <a:r>
              <a:rPr sz="3400" u="none" spc="-25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solves</a:t>
            </a:r>
            <a:r>
              <a:rPr sz="3400" u="none" spc="-25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a</a:t>
            </a:r>
            <a:r>
              <a:rPr sz="3400" u="none" spc="-20" dirty="0">
                <a:solidFill>
                  <a:srgbClr val="222222"/>
                </a:solidFill>
              </a:rPr>
              <a:t> </a:t>
            </a:r>
            <a:r>
              <a:rPr sz="3400" u="none" spc="-25" dirty="0">
                <a:solidFill>
                  <a:srgbClr val="E42832"/>
                </a:solidFill>
              </a:rPr>
              <a:t>recurrent </a:t>
            </a:r>
            <a:r>
              <a:rPr sz="3400" u="none" spc="-10" dirty="0">
                <a:solidFill>
                  <a:srgbClr val="222222"/>
                </a:solidFill>
              </a:rPr>
              <a:t>problem</a:t>
            </a:r>
            <a:endParaRPr sz="3400">
              <a:latin typeface="Lucida Grande"/>
              <a:cs typeface="Lucida Grande"/>
            </a:endParaRPr>
          </a:p>
          <a:p>
            <a:pPr marL="457200" marR="1068705" indent="-444500">
              <a:lnSpc>
                <a:spcPct val="111500"/>
              </a:lnSpc>
              <a:spcBef>
                <a:spcPts val="2680"/>
              </a:spcBef>
            </a:pPr>
            <a:r>
              <a:rPr sz="5325" u="none" baseline="-5477" dirty="0">
                <a:latin typeface="Lucida Grande"/>
                <a:cs typeface="Lucida Grande"/>
              </a:rPr>
              <a:t>▸</a:t>
            </a:r>
            <a:r>
              <a:rPr sz="5325" u="none" spc="690" baseline="-5477" dirty="0">
                <a:latin typeface="Lucida Grande"/>
                <a:cs typeface="Lucida Grande"/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A</a:t>
            </a:r>
            <a:r>
              <a:rPr sz="3400" u="none" spc="-80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computer</a:t>
            </a:r>
            <a:r>
              <a:rPr sz="3400" u="none" spc="-10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program</a:t>
            </a:r>
            <a:r>
              <a:rPr sz="3400" u="none" spc="-10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can</a:t>
            </a:r>
            <a:r>
              <a:rPr sz="3400" u="none" spc="-15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be</a:t>
            </a:r>
            <a:r>
              <a:rPr sz="3400" u="none" spc="-10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viewed</a:t>
            </a:r>
            <a:r>
              <a:rPr sz="3400" u="none" spc="-10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as</a:t>
            </a:r>
            <a:r>
              <a:rPr sz="3400" u="none" spc="-10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an</a:t>
            </a:r>
            <a:r>
              <a:rPr sz="3400" u="none" spc="-10" dirty="0">
                <a:solidFill>
                  <a:srgbClr val="222222"/>
                </a:solidFill>
              </a:rPr>
              <a:t> </a:t>
            </a:r>
            <a:r>
              <a:rPr sz="3400" u="none" spc="-20" dirty="0">
                <a:solidFill>
                  <a:srgbClr val="E42832"/>
                </a:solidFill>
              </a:rPr>
              <a:t>elaborate </a:t>
            </a:r>
            <a:r>
              <a:rPr sz="3400" u="none" spc="-10" dirty="0">
                <a:solidFill>
                  <a:srgbClr val="222222"/>
                </a:solidFill>
              </a:rPr>
              <a:t>algorithm</a:t>
            </a:r>
            <a:endParaRPr sz="340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37422" y="451792"/>
            <a:ext cx="31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838787"/>
                </a:solidFill>
                <a:latin typeface="DIN Alternate"/>
                <a:cs typeface="DIN Alternate"/>
              </a:rPr>
              <a:t>22</a:t>
            </a:r>
            <a:endParaRPr sz="2400">
              <a:latin typeface="DIN Alternate"/>
              <a:cs typeface="DIN Alternat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3454400"/>
            <a:ext cx="9855835" cy="4775200"/>
          </a:xfrm>
          <a:prstGeom prst="rect">
            <a:avLst/>
          </a:prstGeom>
        </p:spPr>
        <p:txBody>
          <a:bodyPr vert="horz" wrap="square" lIns="0" tIns="444500" rIns="0" bIns="0" rtlCol="0">
            <a:spAutoFit/>
          </a:bodyPr>
          <a:lstStyle/>
          <a:p>
            <a:pPr marL="12700" marR="5080">
              <a:lnSpc>
                <a:spcPts val="17000"/>
              </a:lnSpc>
              <a:spcBef>
                <a:spcPts val="3500"/>
              </a:spcBef>
              <a:tabLst>
                <a:tab pos="6089650" algn="l"/>
              </a:tabLst>
            </a:pPr>
            <a:r>
              <a:rPr sz="17000" spc="-10" dirty="0"/>
              <a:t>WRITING</a:t>
            </a:r>
            <a:r>
              <a:rPr sz="17000" dirty="0"/>
              <a:t>	</a:t>
            </a:r>
            <a:r>
              <a:rPr sz="17000" spc="-10" dirty="0"/>
              <a:t>FIRST </a:t>
            </a:r>
            <a:r>
              <a:rPr sz="17000" spc="-10" dirty="0">
                <a:solidFill>
                  <a:srgbClr val="E42832"/>
                </a:solidFill>
              </a:rPr>
              <a:t>PROGRAM</a:t>
            </a:r>
            <a:endParaRPr sz="17000"/>
          </a:p>
        </p:txBody>
      </p:sp>
    </p:spTree>
    <p:extLst>
      <p:ext uri="{BB962C8B-B14F-4D97-AF65-F5344CB8AC3E}">
        <p14:creationId xmlns:p14="http://schemas.microsoft.com/office/powerpoint/2010/main" val="799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82600"/>
            <a:ext cx="7336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0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0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0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5" dirty="0">
                <a:solidFill>
                  <a:srgbClr val="838787"/>
                </a:solidFill>
                <a:latin typeface="DIN Alternate"/>
                <a:cs typeface="DIN Alternate"/>
              </a:rPr>
              <a:t>WRITING</a:t>
            </a:r>
            <a:r>
              <a:rPr sz="2400" b="1" spc="30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FIRST</a:t>
            </a:r>
            <a:r>
              <a:rPr sz="2400" b="1" spc="30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PROGRAM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1409700"/>
            <a:ext cx="37604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20" dirty="0">
                <a:solidFill>
                  <a:srgbClr val="34A5DA"/>
                </a:solidFill>
                <a:latin typeface="DIN Condensed"/>
                <a:cs typeface="DIN Condensed"/>
              </a:rPr>
              <a:t>TASK</a:t>
            </a:r>
            <a:r>
              <a:rPr sz="4800" b="1" spc="-95" dirty="0">
                <a:solidFill>
                  <a:srgbClr val="34A5DA"/>
                </a:solidFill>
                <a:latin typeface="DIN Condensed"/>
                <a:cs typeface="DIN Condensed"/>
              </a:rPr>
              <a:t> </a:t>
            </a:r>
            <a:r>
              <a:rPr sz="4800" b="1" dirty="0">
                <a:solidFill>
                  <a:srgbClr val="34A5DA"/>
                </a:solidFill>
                <a:latin typeface="DIN Condensed"/>
                <a:cs typeface="DIN Condensed"/>
              </a:rPr>
              <a:t>0:</a:t>
            </a:r>
            <a:r>
              <a:rPr sz="4800" b="1" spc="-90" dirty="0">
                <a:solidFill>
                  <a:srgbClr val="34A5DA"/>
                </a:solidFill>
                <a:latin typeface="DIN Condensed"/>
                <a:cs typeface="DIN Condensed"/>
              </a:rPr>
              <a:t> </a:t>
            </a:r>
            <a:r>
              <a:rPr sz="4800" b="1" spc="-10" dirty="0">
                <a:solidFill>
                  <a:srgbClr val="34A5DA"/>
                </a:solidFill>
                <a:latin typeface="DIN Condensed"/>
                <a:cs typeface="DIN Condensed"/>
              </a:rPr>
              <a:t>OBJECTIVES</a:t>
            </a:r>
            <a:endParaRPr sz="4800">
              <a:latin typeface="DIN Condensed"/>
              <a:cs typeface="DIN Condense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500" y="2781300"/>
            <a:ext cx="927862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2465" algn="l"/>
              </a:tabLst>
            </a:pPr>
            <a:r>
              <a:rPr sz="3400" spc="-25" dirty="0">
                <a:latin typeface="AvenirNext-Medium"/>
                <a:cs typeface="AvenirNext-Medium"/>
              </a:rPr>
              <a:t>1.</a:t>
            </a:r>
            <a:r>
              <a:rPr sz="3400" dirty="0">
                <a:latin typeface="AvenirNext-Medium"/>
                <a:cs typeface="AvenirNext-Medium"/>
              </a:rPr>
              <a:t>	</a:t>
            </a:r>
            <a:r>
              <a:rPr sz="3400" dirty="0">
                <a:solidFill>
                  <a:srgbClr val="EF4E47"/>
                </a:solidFill>
                <a:latin typeface="AvenirNext-Medium"/>
                <a:cs typeface="AvenirNext-Medium"/>
              </a:rPr>
              <a:t>Print</a:t>
            </a:r>
            <a:r>
              <a:rPr sz="3400" spc="-30" dirty="0">
                <a:solidFill>
                  <a:srgbClr val="EF4E47"/>
                </a:solidFill>
                <a:latin typeface="AvenirNext-Medium"/>
                <a:cs typeface="AvenirNext-Medium"/>
              </a:rPr>
              <a:t> </a:t>
            </a:r>
            <a:r>
              <a:rPr sz="3400" i="1" dirty="0">
                <a:latin typeface="AvenirNext-MediumItalic"/>
                <a:cs typeface="AvenirNext-MediumItalic"/>
              </a:rPr>
              <a:t>"Hello,</a:t>
            </a:r>
            <a:r>
              <a:rPr sz="3400" i="1" spc="-165" dirty="0">
                <a:latin typeface="AvenirNext-MediumItalic"/>
                <a:cs typeface="AvenirNext-MediumItalic"/>
              </a:rPr>
              <a:t> </a:t>
            </a:r>
            <a:r>
              <a:rPr sz="3400" i="1" dirty="0">
                <a:latin typeface="AvenirNext-MediumItalic"/>
                <a:cs typeface="AvenirNext-MediumItalic"/>
              </a:rPr>
              <a:t>Java</a:t>
            </a:r>
            <a:r>
              <a:rPr sz="3400" i="1" spc="-70" dirty="0">
                <a:latin typeface="AvenirNext-MediumItalic"/>
                <a:cs typeface="AvenirNext-MediumItalic"/>
              </a:rPr>
              <a:t> </a:t>
            </a:r>
            <a:r>
              <a:rPr sz="3400" i="1" dirty="0">
                <a:latin typeface="AvenirNext-MediumItalic"/>
                <a:cs typeface="AvenirNext-MediumItalic"/>
              </a:rPr>
              <a:t>World"</a:t>
            </a:r>
            <a:r>
              <a:rPr sz="3400" i="1" spc="-20" dirty="0">
                <a:latin typeface="AvenirNext-MediumItalic"/>
                <a:cs typeface="AvenirNext-MediumItalic"/>
              </a:rPr>
              <a:t> </a:t>
            </a:r>
            <a:r>
              <a:rPr sz="3400" dirty="0">
                <a:latin typeface="AvenirNext-Medium"/>
                <a:cs typeface="AvenirNext-Medium"/>
              </a:rPr>
              <a:t>text</a:t>
            </a:r>
            <a:r>
              <a:rPr sz="3400" spc="-25" dirty="0">
                <a:latin typeface="AvenirNext-Medium"/>
                <a:cs typeface="AvenirNext-Medium"/>
              </a:rPr>
              <a:t> </a:t>
            </a:r>
            <a:r>
              <a:rPr sz="3400" dirty="0">
                <a:latin typeface="AvenirNext-Medium"/>
                <a:cs typeface="AvenirNext-Medium"/>
              </a:rPr>
              <a:t>to</a:t>
            </a:r>
            <a:r>
              <a:rPr sz="3400" spc="-25" dirty="0">
                <a:latin typeface="AvenirNext-Medium"/>
                <a:cs typeface="AvenirNext-Medium"/>
              </a:rPr>
              <a:t> </a:t>
            </a:r>
            <a:r>
              <a:rPr sz="3400" dirty="0">
                <a:latin typeface="AvenirNext-Medium"/>
                <a:cs typeface="AvenirNext-Medium"/>
              </a:rPr>
              <a:t>the</a:t>
            </a:r>
            <a:r>
              <a:rPr sz="3400" spc="-20" dirty="0">
                <a:latin typeface="AvenirNext-Medium"/>
                <a:cs typeface="AvenirNext-Medium"/>
              </a:rPr>
              <a:t> </a:t>
            </a:r>
            <a:r>
              <a:rPr sz="3400" spc="-10" dirty="0">
                <a:latin typeface="AvenirNext-Medium"/>
                <a:cs typeface="AvenirNext-Medium"/>
              </a:rPr>
              <a:t>console</a:t>
            </a:r>
            <a:endParaRPr sz="3400">
              <a:latin typeface="AvenirNext-Medium"/>
              <a:cs typeface="AvenirNext-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37422" y="451792"/>
            <a:ext cx="31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838787"/>
                </a:solidFill>
                <a:latin typeface="DIN Alternate"/>
                <a:cs typeface="DIN Alternate"/>
              </a:rPr>
              <a:t>40</a:t>
            </a:r>
            <a:endParaRPr sz="2400">
              <a:latin typeface="DIN Alternate"/>
              <a:cs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1573295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3454400"/>
            <a:ext cx="11174730" cy="4775200"/>
          </a:xfrm>
          <a:prstGeom prst="rect">
            <a:avLst/>
          </a:prstGeom>
        </p:spPr>
        <p:txBody>
          <a:bodyPr vert="horz" wrap="square" lIns="0" tIns="444500" rIns="0" bIns="0" rtlCol="0">
            <a:spAutoFit/>
          </a:bodyPr>
          <a:lstStyle/>
          <a:p>
            <a:pPr marL="12700" marR="5080">
              <a:lnSpc>
                <a:spcPts val="17000"/>
              </a:lnSpc>
              <a:spcBef>
                <a:spcPts val="3500"/>
              </a:spcBef>
              <a:tabLst>
                <a:tab pos="2024380" algn="l"/>
                <a:tab pos="4861560" algn="l"/>
                <a:tab pos="6089650" algn="l"/>
              </a:tabLst>
            </a:pPr>
            <a:r>
              <a:rPr sz="17000" spc="-10" dirty="0">
                <a:solidFill>
                  <a:srgbClr val="E42832"/>
                </a:solidFill>
              </a:rPr>
              <a:t>WRITING</a:t>
            </a:r>
            <a:r>
              <a:rPr sz="17000" dirty="0">
                <a:solidFill>
                  <a:srgbClr val="E42832"/>
                </a:solidFill>
              </a:rPr>
              <a:t>	</a:t>
            </a:r>
            <a:r>
              <a:rPr sz="17000" spc="-10" dirty="0">
                <a:solidFill>
                  <a:srgbClr val="E42832"/>
                </a:solidFill>
              </a:rPr>
              <a:t>OUTPUT </a:t>
            </a:r>
            <a:r>
              <a:rPr sz="17000" spc="-25" dirty="0"/>
              <a:t>TO</a:t>
            </a:r>
            <a:r>
              <a:rPr sz="17000" dirty="0"/>
              <a:t>	</a:t>
            </a:r>
            <a:r>
              <a:rPr sz="17000" spc="-25" dirty="0"/>
              <a:t>THE</a:t>
            </a:r>
            <a:r>
              <a:rPr sz="17000" dirty="0"/>
              <a:t>	</a:t>
            </a:r>
            <a:r>
              <a:rPr sz="17000" spc="-10" dirty="0"/>
              <a:t>CONSOLE</a:t>
            </a:r>
            <a:endParaRPr sz="17000"/>
          </a:p>
        </p:txBody>
      </p:sp>
    </p:spTree>
    <p:extLst>
      <p:ext uri="{BB962C8B-B14F-4D97-AF65-F5344CB8AC3E}">
        <p14:creationId xmlns:p14="http://schemas.microsoft.com/office/powerpoint/2010/main" val="4003942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82600"/>
            <a:ext cx="8678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29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29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29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5" dirty="0">
                <a:solidFill>
                  <a:srgbClr val="838787"/>
                </a:solidFill>
                <a:latin typeface="DIN Alternate"/>
                <a:cs typeface="DIN Alternate"/>
              </a:rPr>
              <a:t>WRITING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100" dirty="0">
                <a:solidFill>
                  <a:srgbClr val="838787"/>
                </a:solidFill>
                <a:latin typeface="DIN Alternate"/>
                <a:cs typeface="DIN Alternate"/>
              </a:rPr>
              <a:t>OUTPUT</a:t>
            </a:r>
            <a:r>
              <a:rPr sz="2400" b="1" spc="29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29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75" dirty="0">
                <a:solidFill>
                  <a:srgbClr val="838787"/>
                </a:solidFill>
                <a:latin typeface="DIN Alternate"/>
                <a:cs typeface="DIN Alternate"/>
              </a:rPr>
              <a:t>THE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105" dirty="0">
                <a:solidFill>
                  <a:srgbClr val="838787"/>
                </a:solidFill>
                <a:latin typeface="DIN Alternate"/>
                <a:cs typeface="DIN Alternate"/>
              </a:rPr>
              <a:t>CONSOLE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WRITING</a:t>
            </a:r>
            <a:r>
              <a:rPr spc="-15" dirty="0"/>
              <a:t> </a:t>
            </a:r>
            <a:r>
              <a:rPr dirty="0"/>
              <a:t>OUTPUT</a:t>
            </a:r>
            <a:r>
              <a:rPr spc="-10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CONSOLE:</a:t>
            </a:r>
            <a:r>
              <a:rPr spc="-10" dirty="0"/>
              <a:t> </a:t>
            </a:r>
            <a:r>
              <a:rPr spc="-45" dirty="0"/>
              <a:t>SYNTAX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4500" y="3280079"/>
            <a:ext cx="5087620" cy="10077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7200" marR="5080" indent="-444500">
              <a:lnSpc>
                <a:spcPct val="111600"/>
              </a:lnSpc>
              <a:spcBef>
                <a:spcPts val="110"/>
              </a:spcBef>
              <a:tabLst>
                <a:tab pos="456565" algn="l"/>
              </a:tabLst>
            </a:pPr>
            <a:r>
              <a:rPr sz="4425" spc="-75" baseline="-3766" dirty="0">
                <a:solidFill>
                  <a:srgbClr val="34A5DA"/>
                </a:solidFill>
                <a:latin typeface="Lucida Grande"/>
                <a:cs typeface="Lucida Grande"/>
              </a:rPr>
              <a:t>▸</a:t>
            </a:r>
            <a:r>
              <a:rPr sz="4425" baseline="-3766" dirty="0">
                <a:solidFill>
                  <a:srgbClr val="34A5DA"/>
                </a:solidFill>
                <a:latin typeface="Lucida Grande"/>
                <a:cs typeface="Lucida Grande"/>
              </a:rPr>
              <a:t>	</a:t>
            </a:r>
            <a:r>
              <a:rPr sz="2800" dirty="0">
                <a:latin typeface="AvenirNext-Medium"/>
                <a:cs typeface="AvenirNext-Medium"/>
              </a:rPr>
              <a:t>Write</a:t>
            </a:r>
            <a:r>
              <a:rPr sz="2800" spc="-20" dirty="0">
                <a:latin typeface="AvenirNext-Medium"/>
                <a:cs typeface="AvenirNext-Medium"/>
              </a:rPr>
              <a:t> </a:t>
            </a:r>
            <a:r>
              <a:rPr sz="2800" dirty="0">
                <a:latin typeface="AvenirNext-Medium"/>
                <a:cs typeface="AvenirNext-Medium"/>
              </a:rPr>
              <a:t>to</a:t>
            </a:r>
            <a:r>
              <a:rPr sz="2800" spc="-15" dirty="0">
                <a:latin typeface="AvenirNext-Medium"/>
                <a:cs typeface="AvenirNext-Medium"/>
              </a:rPr>
              <a:t> </a:t>
            </a:r>
            <a:r>
              <a:rPr sz="2800" dirty="0">
                <a:latin typeface="AvenirNext-Medium"/>
                <a:cs typeface="AvenirNext-Medium"/>
              </a:rPr>
              <a:t>the</a:t>
            </a:r>
            <a:r>
              <a:rPr sz="2800" spc="-20" dirty="0">
                <a:latin typeface="AvenirNext-Medium"/>
                <a:cs typeface="AvenirNext-Medium"/>
              </a:rPr>
              <a:t> </a:t>
            </a:r>
            <a:r>
              <a:rPr sz="2800" dirty="0">
                <a:latin typeface="AvenirNext-Medium"/>
                <a:cs typeface="AvenirNext-Medium"/>
              </a:rPr>
              <a:t>console</a:t>
            </a:r>
            <a:r>
              <a:rPr sz="2800" spc="-15" dirty="0">
                <a:latin typeface="AvenirNext-Medium"/>
                <a:cs typeface="AvenirNext-Medium"/>
              </a:rPr>
              <a:t> </a:t>
            </a:r>
            <a:r>
              <a:rPr sz="2800" spc="-10" dirty="0">
                <a:solidFill>
                  <a:srgbClr val="E42832"/>
                </a:solidFill>
                <a:latin typeface="AvenirNext-Medium"/>
                <a:cs typeface="AvenirNext-Medium"/>
              </a:rPr>
              <a:t>content </a:t>
            </a:r>
            <a:r>
              <a:rPr sz="2800" dirty="0">
                <a:latin typeface="AvenirNext-Medium"/>
                <a:cs typeface="AvenirNext-Medium"/>
              </a:rPr>
              <a:t>of</a:t>
            </a:r>
            <a:r>
              <a:rPr sz="2800" spc="50" dirty="0">
                <a:latin typeface="AvenirNext-Medium"/>
                <a:cs typeface="AvenirNext-Medium"/>
              </a:rPr>
              <a:t> </a:t>
            </a:r>
            <a:r>
              <a:rPr sz="2800" dirty="0">
                <a:latin typeface="AvenirNext-Medium"/>
                <a:cs typeface="AvenirNext-Medium"/>
              </a:rPr>
              <a:t>the</a:t>
            </a:r>
            <a:r>
              <a:rPr sz="2800" spc="-10" dirty="0">
                <a:latin typeface="AvenirNext-Medium"/>
                <a:cs typeface="AvenirNext-Medium"/>
              </a:rPr>
              <a:t> </a:t>
            </a:r>
            <a:r>
              <a:rPr sz="2800" i="1" dirty="0">
                <a:latin typeface="AvenirNext-MediumItalic"/>
                <a:cs typeface="AvenirNext-MediumItalic"/>
              </a:rPr>
              <a:t>"args"</a:t>
            </a:r>
            <a:r>
              <a:rPr sz="2800" i="1" spc="-10" dirty="0">
                <a:latin typeface="AvenirNext-MediumItalic"/>
                <a:cs typeface="AvenirNext-MediumItalic"/>
              </a:rPr>
              <a:t> </a:t>
            </a:r>
            <a:r>
              <a:rPr sz="2800" spc="-10" dirty="0">
                <a:latin typeface="AvenirNext-Medium"/>
                <a:cs typeface="AvenirNext-Medium"/>
              </a:rPr>
              <a:t>variable</a:t>
            </a:r>
            <a:endParaRPr sz="2800">
              <a:latin typeface="AvenirNext-Medium"/>
              <a:cs typeface="AvenirNext-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500" y="5972479"/>
            <a:ext cx="5051425" cy="10077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7200" marR="5080" indent="-444500">
              <a:lnSpc>
                <a:spcPct val="111600"/>
              </a:lnSpc>
              <a:spcBef>
                <a:spcPts val="110"/>
              </a:spcBef>
              <a:tabLst>
                <a:tab pos="456565" algn="l"/>
              </a:tabLst>
            </a:pPr>
            <a:r>
              <a:rPr sz="4425" spc="-75" baseline="-3766" dirty="0">
                <a:solidFill>
                  <a:srgbClr val="34A5DA"/>
                </a:solidFill>
                <a:latin typeface="Lucida Grande"/>
                <a:cs typeface="Lucida Grande"/>
              </a:rPr>
              <a:t>▸</a:t>
            </a:r>
            <a:r>
              <a:rPr sz="4425" baseline="-3766" dirty="0">
                <a:solidFill>
                  <a:srgbClr val="34A5DA"/>
                </a:solidFill>
                <a:latin typeface="Lucida Grande"/>
                <a:cs typeface="Lucida Grande"/>
              </a:rPr>
              <a:t>	</a:t>
            </a:r>
            <a:r>
              <a:rPr sz="2800" dirty="0">
                <a:latin typeface="AvenirNext-Medium"/>
                <a:cs typeface="AvenirNext-Medium"/>
              </a:rPr>
              <a:t>Write</a:t>
            </a:r>
            <a:r>
              <a:rPr sz="2800" spc="-20" dirty="0">
                <a:latin typeface="AvenirNext-Medium"/>
                <a:cs typeface="AvenirNext-Medium"/>
              </a:rPr>
              <a:t> </a:t>
            </a:r>
            <a:r>
              <a:rPr sz="2800" dirty="0">
                <a:latin typeface="AvenirNext-Medium"/>
                <a:cs typeface="AvenirNext-Medium"/>
              </a:rPr>
              <a:t>to</a:t>
            </a:r>
            <a:r>
              <a:rPr sz="2800" spc="-15" dirty="0">
                <a:latin typeface="AvenirNext-Medium"/>
                <a:cs typeface="AvenirNext-Medium"/>
              </a:rPr>
              <a:t> </a:t>
            </a:r>
            <a:r>
              <a:rPr sz="2800" dirty="0">
                <a:latin typeface="AvenirNext-Medium"/>
                <a:cs typeface="AvenirNext-Medium"/>
              </a:rPr>
              <a:t>the</a:t>
            </a:r>
            <a:r>
              <a:rPr sz="2800" spc="-20" dirty="0">
                <a:latin typeface="AvenirNext-Medium"/>
                <a:cs typeface="AvenirNext-Medium"/>
              </a:rPr>
              <a:t> </a:t>
            </a:r>
            <a:r>
              <a:rPr sz="2800" dirty="0">
                <a:latin typeface="AvenirNext-Medium"/>
                <a:cs typeface="AvenirNext-Medium"/>
              </a:rPr>
              <a:t>console</a:t>
            </a:r>
            <a:r>
              <a:rPr sz="2800" spc="-15" dirty="0">
                <a:latin typeface="AvenirNext-Medium"/>
                <a:cs typeface="AvenirNext-Medium"/>
              </a:rPr>
              <a:t> </a:t>
            </a:r>
            <a:r>
              <a:rPr sz="2800" spc="-10" dirty="0">
                <a:solidFill>
                  <a:srgbClr val="34A5DA"/>
                </a:solidFill>
                <a:latin typeface="AvenirNext-Medium"/>
                <a:cs typeface="AvenirNext-Medium"/>
              </a:rPr>
              <a:t>directly </a:t>
            </a:r>
            <a:r>
              <a:rPr sz="2800" dirty="0">
                <a:latin typeface="AvenirNext-Medium"/>
                <a:cs typeface="AvenirNext-Medium"/>
              </a:rPr>
              <a:t>without </a:t>
            </a:r>
            <a:r>
              <a:rPr sz="2800" spc="-10" dirty="0">
                <a:latin typeface="AvenirNext-Medium"/>
                <a:cs typeface="AvenirNext-Medium"/>
              </a:rPr>
              <a:t>variable</a:t>
            </a:r>
            <a:endParaRPr sz="2800">
              <a:latin typeface="AvenirNext-Medium"/>
              <a:cs typeface="AvenirNext-Mediu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01816" y="5372110"/>
            <a:ext cx="6174105" cy="2209800"/>
          </a:xfrm>
          <a:custGeom>
            <a:avLst/>
            <a:gdLst/>
            <a:ahLst/>
            <a:cxnLst/>
            <a:rect l="l" t="t" r="r" b="b"/>
            <a:pathLst>
              <a:path w="6174105" h="2209800">
                <a:moveTo>
                  <a:pt x="6012144" y="0"/>
                </a:moveTo>
                <a:lnTo>
                  <a:pt x="162461" y="0"/>
                </a:lnTo>
                <a:lnTo>
                  <a:pt x="131143" y="123"/>
                </a:lnTo>
                <a:lnTo>
                  <a:pt x="85630" y="3346"/>
                </a:lnTo>
                <a:lnTo>
                  <a:pt x="47381" y="17494"/>
                </a:lnTo>
                <a:lnTo>
                  <a:pt x="17371" y="47504"/>
                </a:lnTo>
                <a:lnTo>
                  <a:pt x="3221" y="85754"/>
                </a:lnTo>
                <a:lnTo>
                  <a:pt x="0" y="130964"/>
                </a:lnTo>
                <a:lnTo>
                  <a:pt x="10" y="2078825"/>
                </a:lnTo>
                <a:lnTo>
                  <a:pt x="3225" y="2124046"/>
                </a:lnTo>
                <a:lnTo>
                  <a:pt x="17371" y="2162284"/>
                </a:lnTo>
                <a:lnTo>
                  <a:pt x="47381" y="2192295"/>
                </a:lnTo>
                <a:lnTo>
                  <a:pt x="85619" y="2206443"/>
                </a:lnTo>
                <a:lnTo>
                  <a:pt x="130840" y="2209665"/>
                </a:lnTo>
                <a:lnTo>
                  <a:pt x="161742" y="2209789"/>
                </a:lnTo>
                <a:lnTo>
                  <a:pt x="6011424" y="2209789"/>
                </a:lnTo>
                <a:lnTo>
                  <a:pt x="6067570" y="2208798"/>
                </a:lnTo>
                <a:lnTo>
                  <a:pt x="6107143" y="2201857"/>
                </a:lnTo>
                <a:lnTo>
                  <a:pt x="6143144" y="2178923"/>
                </a:lnTo>
                <a:lnTo>
                  <a:pt x="6166079" y="2142923"/>
                </a:lnTo>
                <a:lnTo>
                  <a:pt x="6173023" y="2103350"/>
                </a:lnTo>
                <a:lnTo>
                  <a:pt x="6173887" y="2078825"/>
                </a:lnTo>
                <a:lnTo>
                  <a:pt x="6173876" y="130964"/>
                </a:lnTo>
                <a:lnTo>
                  <a:pt x="6170662" y="85743"/>
                </a:lnTo>
                <a:lnTo>
                  <a:pt x="6156516" y="47504"/>
                </a:lnTo>
                <a:lnTo>
                  <a:pt x="6126505" y="17494"/>
                </a:lnTo>
                <a:lnTo>
                  <a:pt x="6088266" y="3346"/>
                </a:lnTo>
                <a:lnTo>
                  <a:pt x="6043046" y="123"/>
                </a:lnTo>
                <a:lnTo>
                  <a:pt x="6012144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43700" y="6286500"/>
            <a:ext cx="548513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87190" algn="l"/>
              </a:tabLst>
            </a:pPr>
            <a:r>
              <a:rPr sz="2100" i="1" spc="-10" dirty="0">
                <a:solidFill>
                  <a:srgbClr val="B6C1CB"/>
                </a:solidFill>
                <a:latin typeface="Menlo"/>
                <a:cs typeface="Menlo"/>
              </a:rPr>
              <a:t>System.</a:t>
            </a:r>
            <a:r>
              <a:rPr sz="2100" i="1" spc="-10" dirty="0">
                <a:solidFill>
                  <a:srgbClr val="9876AA"/>
                </a:solidFill>
                <a:latin typeface="Menlo"/>
                <a:cs typeface="Menlo"/>
              </a:rPr>
              <a:t>out</a:t>
            </a:r>
            <a:r>
              <a:rPr sz="2100" i="1" spc="-10" dirty="0">
                <a:solidFill>
                  <a:srgbClr val="B6C1CB"/>
                </a:solidFill>
                <a:latin typeface="Menlo"/>
                <a:cs typeface="Menlo"/>
              </a:rPr>
              <a:t>.println(</a:t>
            </a:r>
            <a:r>
              <a:rPr sz="2100" i="1" spc="-10" dirty="0">
                <a:solidFill>
                  <a:srgbClr val="6A8759"/>
                </a:solidFill>
                <a:latin typeface="Menlo"/>
                <a:cs typeface="Menlo"/>
              </a:rPr>
              <a:t>"Hello</a:t>
            </a:r>
            <a:r>
              <a:rPr sz="2100" i="1" dirty="0">
                <a:solidFill>
                  <a:srgbClr val="6A8759"/>
                </a:solidFill>
                <a:latin typeface="Menlo"/>
                <a:cs typeface="Menlo"/>
              </a:rPr>
              <a:t>	</a:t>
            </a:r>
            <a:r>
              <a:rPr sz="2100" i="1" spc="-10" dirty="0">
                <a:solidFill>
                  <a:srgbClr val="6A8759"/>
                </a:solidFill>
                <a:latin typeface="Menlo"/>
                <a:cs typeface="Menlo"/>
              </a:rPr>
              <a:t>World"</a:t>
            </a:r>
            <a:r>
              <a:rPr sz="2100" i="1" spc="-10" dirty="0">
                <a:solidFill>
                  <a:srgbClr val="B6C1CB"/>
                </a:solidFill>
                <a:latin typeface="Menlo"/>
                <a:cs typeface="Menlo"/>
              </a:rPr>
              <a:t>);</a:t>
            </a:r>
            <a:endParaRPr sz="2100">
              <a:latin typeface="Menlo"/>
              <a:cs typeface="Menl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01816" y="2711460"/>
            <a:ext cx="6174105" cy="2209800"/>
          </a:xfrm>
          <a:custGeom>
            <a:avLst/>
            <a:gdLst/>
            <a:ahLst/>
            <a:cxnLst/>
            <a:rect l="l" t="t" r="r" b="b"/>
            <a:pathLst>
              <a:path w="6174105" h="2209800">
                <a:moveTo>
                  <a:pt x="6012144" y="0"/>
                </a:moveTo>
                <a:lnTo>
                  <a:pt x="162461" y="0"/>
                </a:lnTo>
                <a:lnTo>
                  <a:pt x="131143" y="123"/>
                </a:lnTo>
                <a:lnTo>
                  <a:pt x="106315" y="991"/>
                </a:lnTo>
                <a:lnTo>
                  <a:pt x="85630" y="3346"/>
                </a:lnTo>
                <a:lnTo>
                  <a:pt x="66742" y="7932"/>
                </a:lnTo>
                <a:lnTo>
                  <a:pt x="30743" y="30866"/>
                </a:lnTo>
                <a:lnTo>
                  <a:pt x="7808" y="66866"/>
                </a:lnTo>
                <a:lnTo>
                  <a:pt x="864" y="106439"/>
                </a:lnTo>
                <a:lnTo>
                  <a:pt x="0" y="130964"/>
                </a:lnTo>
                <a:lnTo>
                  <a:pt x="10" y="2078825"/>
                </a:lnTo>
                <a:lnTo>
                  <a:pt x="3225" y="2124046"/>
                </a:lnTo>
                <a:lnTo>
                  <a:pt x="17371" y="2162284"/>
                </a:lnTo>
                <a:lnTo>
                  <a:pt x="47381" y="2192295"/>
                </a:lnTo>
                <a:lnTo>
                  <a:pt x="85619" y="2206443"/>
                </a:lnTo>
                <a:lnTo>
                  <a:pt x="130840" y="2209665"/>
                </a:lnTo>
                <a:lnTo>
                  <a:pt x="161742" y="2209789"/>
                </a:lnTo>
                <a:lnTo>
                  <a:pt x="6011424" y="2209789"/>
                </a:lnTo>
                <a:lnTo>
                  <a:pt x="6067570" y="2208798"/>
                </a:lnTo>
                <a:lnTo>
                  <a:pt x="6107143" y="2201857"/>
                </a:lnTo>
                <a:lnTo>
                  <a:pt x="6143144" y="2178923"/>
                </a:lnTo>
                <a:lnTo>
                  <a:pt x="6166079" y="2142923"/>
                </a:lnTo>
                <a:lnTo>
                  <a:pt x="6173023" y="2103350"/>
                </a:lnTo>
                <a:lnTo>
                  <a:pt x="6173887" y="2078825"/>
                </a:lnTo>
                <a:lnTo>
                  <a:pt x="6173876" y="130964"/>
                </a:lnTo>
                <a:lnTo>
                  <a:pt x="6170662" y="85743"/>
                </a:lnTo>
                <a:lnTo>
                  <a:pt x="6156516" y="47504"/>
                </a:lnTo>
                <a:lnTo>
                  <a:pt x="6126505" y="17494"/>
                </a:lnTo>
                <a:lnTo>
                  <a:pt x="6088266" y="3346"/>
                </a:lnTo>
                <a:lnTo>
                  <a:pt x="6043046" y="123"/>
                </a:lnTo>
                <a:lnTo>
                  <a:pt x="6012144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743700" y="3657600"/>
            <a:ext cx="40398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i="1" spc="-10" dirty="0">
                <a:solidFill>
                  <a:srgbClr val="B6C1CB"/>
                </a:solidFill>
                <a:latin typeface="Menlo"/>
                <a:cs typeface="Menlo"/>
              </a:rPr>
              <a:t>System.</a:t>
            </a:r>
            <a:r>
              <a:rPr sz="2100" i="1" spc="-10" dirty="0">
                <a:solidFill>
                  <a:srgbClr val="9876AA"/>
                </a:solidFill>
                <a:latin typeface="Menlo"/>
                <a:cs typeface="Menlo"/>
              </a:rPr>
              <a:t>out</a:t>
            </a:r>
            <a:r>
              <a:rPr sz="2100" i="1" spc="-10" dirty="0">
                <a:solidFill>
                  <a:srgbClr val="B6C1CB"/>
                </a:solidFill>
                <a:latin typeface="Menlo"/>
                <a:cs typeface="Menlo"/>
              </a:rPr>
              <a:t>.println(args);</a:t>
            </a:r>
            <a:endParaRPr sz="2100">
              <a:latin typeface="Menlo"/>
              <a:cs typeface="Menl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37422" y="451792"/>
            <a:ext cx="31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838787"/>
                </a:solidFill>
                <a:latin typeface="DIN Alternate"/>
                <a:cs typeface="DIN Alternate"/>
              </a:rPr>
              <a:t>29</a:t>
            </a:r>
            <a:endParaRPr sz="2400">
              <a:latin typeface="DIN Alternate"/>
              <a:cs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4220684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77192"/>
            <a:ext cx="547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FIRST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STEPS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GETTING </a:t>
            </a:r>
            <a:r>
              <a:rPr spc="-50" dirty="0"/>
              <a:t>STARTED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273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975" u="none" baseline="-5241" dirty="0">
                <a:latin typeface="Lucida Grande"/>
                <a:cs typeface="Lucida Grande"/>
              </a:rPr>
              <a:t>▸</a:t>
            </a:r>
            <a:r>
              <a:rPr sz="3975" u="none" spc="502" baseline="-5241" dirty="0">
                <a:latin typeface="Lucida Grande"/>
                <a:cs typeface="Lucida Grande"/>
              </a:rPr>
              <a:t> </a:t>
            </a:r>
            <a:r>
              <a:rPr sz="2500" u="none" spc="-10" dirty="0">
                <a:solidFill>
                  <a:srgbClr val="222222"/>
                </a:solidFill>
              </a:rPr>
              <a:t>Toolbox</a:t>
            </a:r>
            <a:endParaRPr sz="2500" dirty="0">
              <a:latin typeface="Lucida Grande"/>
              <a:cs typeface="Lucida Grande"/>
            </a:endParaRPr>
          </a:p>
          <a:p>
            <a:pPr marL="457200">
              <a:lnSpc>
                <a:spcPct val="100000"/>
              </a:lnSpc>
              <a:spcBef>
                <a:spcPts val="2290"/>
              </a:spcBef>
            </a:pPr>
            <a:r>
              <a:rPr sz="3975" u="none" baseline="-5241" dirty="0">
                <a:latin typeface="Lucida Grande"/>
                <a:cs typeface="Lucida Grande"/>
              </a:rPr>
              <a:t>▸</a:t>
            </a:r>
            <a:r>
              <a:rPr sz="3975" u="none" spc="540" baseline="-5241" dirty="0">
                <a:latin typeface="Lucida Grande"/>
                <a:cs typeface="Lucida Grande"/>
              </a:rPr>
              <a:t> </a:t>
            </a:r>
            <a:r>
              <a:rPr sz="2500" b="1" u="none" dirty="0">
                <a:solidFill>
                  <a:srgbClr val="222222"/>
                </a:solidFill>
                <a:latin typeface="Avenir Next Demi"/>
                <a:cs typeface="Avenir Next Demi"/>
              </a:rPr>
              <a:t>JDK</a:t>
            </a:r>
            <a:r>
              <a:rPr sz="2500" b="1" u="none" spc="-25" dirty="0">
                <a:solidFill>
                  <a:srgbClr val="222222"/>
                </a:solidFill>
                <a:latin typeface="Avenir Next Demi"/>
                <a:cs typeface="Avenir Next Demi"/>
              </a:rPr>
              <a:t> </a:t>
            </a:r>
            <a:r>
              <a:rPr sz="2500" b="1" u="none" dirty="0">
                <a:solidFill>
                  <a:srgbClr val="222222"/>
                </a:solidFill>
                <a:latin typeface="Avenir Next Demi"/>
                <a:cs typeface="Avenir Next Demi"/>
              </a:rPr>
              <a:t>1</a:t>
            </a:r>
            <a:r>
              <a:rPr lang="en-US" sz="2500" b="1" u="none" dirty="0">
                <a:solidFill>
                  <a:srgbClr val="222222"/>
                </a:solidFill>
                <a:latin typeface="Avenir Next Demi"/>
                <a:cs typeface="Avenir Next Demi"/>
              </a:rPr>
              <a:t>9</a:t>
            </a:r>
            <a:r>
              <a:rPr lang="en" sz="2500" u="none" dirty="0">
                <a:solidFill>
                  <a:srgbClr val="222222"/>
                </a:solidFill>
              </a:rPr>
              <a:t> </a:t>
            </a:r>
            <a:r>
              <a:rPr lang="en" sz="2500" spc="-10" dirty="0"/>
              <a:t>https://</a:t>
            </a:r>
            <a:r>
              <a:rPr lang="en" sz="2500" spc="-10" dirty="0" err="1"/>
              <a:t>www.oracle.com</a:t>
            </a:r>
            <a:r>
              <a:rPr lang="en" sz="2500" spc="-10" dirty="0"/>
              <a:t>/java/technologies/</a:t>
            </a:r>
            <a:r>
              <a:rPr lang="en" sz="2500" spc="-10" dirty="0" err="1"/>
              <a:t>javase</a:t>
            </a:r>
            <a:r>
              <a:rPr lang="en" sz="2500" spc="-10" dirty="0"/>
              <a:t>/jdk19-archive-downloads.html</a:t>
            </a:r>
            <a:endParaRPr sz="2500" spc="-10" dirty="0"/>
          </a:p>
          <a:p>
            <a:pPr marL="457200">
              <a:lnSpc>
                <a:spcPct val="100000"/>
              </a:lnSpc>
              <a:spcBef>
                <a:spcPts val="2295"/>
              </a:spcBef>
            </a:pPr>
            <a:r>
              <a:rPr sz="3975" u="none" baseline="-5241" dirty="0">
                <a:latin typeface="Lucida Grande"/>
                <a:cs typeface="Lucida Grande"/>
              </a:rPr>
              <a:t>▸</a:t>
            </a:r>
            <a:r>
              <a:rPr sz="3975" u="none" spc="502" baseline="-5241" dirty="0">
                <a:latin typeface="Lucida Grande"/>
                <a:cs typeface="Lucida Grande"/>
              </a:rPr>
              <a:t> </a:t>
            </a:r>
            <a:r>
              <a:rPr sz="2500" b="1" u="none" dirty="0">
                <a:solidFill>
                  <a:srgbClr val="222222"/>
                </a:solidFill>
                <a:latin typeface="Avenir Next Demi"/>
                <a:cs typeface="Avenir Next Demi"/>
              </a:rPr>
              <a:t>Intellij</a:t>
            </a:r>
            <a:r>
              <a:rPr sz="2500" b="1" u="none" spc="-10" dirty="0">
                <a:solidFill>
                  <a:srgbClr val="222222"/>
                </a:solidFill>
                <a:latin typeface="Avenir Next Demi"/>
                <a:cs typeface="Avenir Next Demi"/>
              </a:rPr>
              <a:t> </a:t>
            </a:r>
            <a:r>
              <a:rPr sz="2500" b="1" u="none" dirty="0">
                <a:solidFill>
                  <a:srgbClr val="222222"/>
                </a:solidFill>
                <a:latin typeface="Avenir Next Demi"/>
                <a:cs typeface="Avenir Next Demi"/>
              </a:rPr>
              <a:t>IDEA</a:t>
            </a:r>
            <a:r>
              <a:rPr sz="2500" b="1" u="none" spc="-55" dirty="0">
                <a:solidFill>
                  <a:srgbClr val="222222"/>
                </a:solidFill>
                <a:latin typeface="Avenir Next Demi"/>
                <a:cs typeface="Avenir Next Demi"/>
              </a:rPr>
              <a:t> </a:t>
            </a:r>
            <a:r>
              <a:rPr sz="2500" b="1" u="none" dirty="0">
                <a:solidFill>
                  <a:srgbClr val="222222"/>
                </a:solidFill>
                <a:latin typeface="Avenir Next Demi"/>
                <a:cs typeface="Avenir Next Demi"/>
              </a:rPr>
              <a:t>Community</a:t>
            </a:r>
            <a:r>
              <a:rPr sz="2500" b="1" u="none" spc="-10" dirty="0">
                <a:solidFill>
                  <a:srgbClr val="222222"/>
                </a:solidFill>
                <a:latin typeface="Avenir Next Demi"/>
                <a:cs typeface="Avenir Next Demi"/>
              </a:rPr>
              <a:t> </a:t>
            </a:r>
            <a:r>
              <a:rPr sz="2500" b="1" u="none" dirty="0">
                <a:solidFill>
                  <a:srgbClr val="222222"/>
                </a:solidFill>
                <a:latin typeface="Avenir Next Demi"/>
                <a:cs typeface="Avenir Next Demi"/>
              </a:rPr>
              <a:t>Edition</a:t>
            </a:r>
            <a:r>
              <a:rPr sz="2500" u="none" dirty="0">
                <a:solidFill>
                  <a:srgbClr val="222222"/>
                </a:solidFill>
              </a:rPr>
              <a:t>:</a:t>
            </a:r>
            <a:r>
              <a:rPr sz="2500" u="none" spc="-5" dirty="0">
                <a:solidFill>
                  <a:srgbClr val="222222"/>
                </a:solidFill>
              </a:rPr>
              <a:t> </a:t>
            </a:r>
            <a:r>
              <a:rPr sz="2500" spc="-10" dirty="0"/>
              <a:t>ht</a:t>
            </a:r>
            <a:r>
              <a:rPr sz="2500" spc="-10" dirty="0">
                <a:hlinkClick r:id="rId2"/>
              </a:rPr>
              <a:t>tps://www</a:t>
            </a:r>
            <a:r>
              <a:rPr sz="2500" spc="-10" dirty="0"/>
              <a:t>.jetbr</a:t>
            </a:r>
            <a:r>
              <a:rPr sz="2500" spc="-10" dirty="0">
                <a:hlinkClick r:id="rId2"/>
              </a:rPr>
              <a:t>ains.com/idea/download/</a:t>
            </a:r>
            <a:endParaRPr sz="2500" dirty="0">
              <a:latin typeface="Avenir Next Demi"/>
              <a:cs typeface="Avenir Next Demi"/>
            </a:endParaRPr>
          </a:p>
          <a:p>
            <a:pPr marL="457200">
              <a:lnSpc>
                <a:spcPct val="100000"/>
              </a:lnSpc>
              <a:spcBef>
                <a:spcPts val="2290"/>
              </a:spcBef>
            </a:pPr>
            <a:r>
              <a:rPr sz="3975" u="none" baseline="-5241" dirty="0">
                <a:latin typeface="Lucida Grande"/>
                <a:cs typeface="Lucida Grande"/>
              </a:rPr>
              <a:t>▸</a:t>
            </a:r>
            <a:r>
              <a:rPr sz="3975" u="none" spc="592" baseline="-5241" dirty="0">
                <a:latin typeface="Lucida Grande"/>
                <a:cs typeface="Lucida Grande"/>
              </a:rPr>
              <a:t> </a:t>
            </a:r>
            <a:r>
              <a:rPr sz="2500" b="1" u="none" dirty="0">
                <a:solidFill>
                  <a:srgbClr val="222222"/>
                </a:solidFill>
                <a:latin typeface="Avenir Next Demi"/>
                <a:cs typeface="Avenir Next Demi"/>
              </a:rPr>
              <a:t>Git</a:t>
            </a:r>
            <a:r>
              <a:rPr sz="2500" u="none" dirty="0">
                <a:solidFill>
                  <a:srgbClr val="222222"/>
                </a:solidFill>
              </a:rPr>
              <a:t>:</a:t>
            </a:r>
            <a:r>
              <a:rPr sz="2500" u="none" spc="20" dirty="0">
                <a:solidFill>
                  <a:srgbClr val="222222"/>
                </a:solidFill>
              </a:rPr>
              <a:t> </a:t>
            </a:r>
            <a:r>
              <a:rPr sz="2500" spc="-10" dirty="0"/>
              <a:t>https://git-scm.com/downloads</a:t>
            </a:r>
            <a:endParaRPr sz="2500" dirty="0">
              <a:latin typeface="Avenir Next Demi"/>
              <a:cs typeface="Avenir Next Demi"/>
            </a:endParaRPr>
          </a:p>
          <a:p>
            <a:pPr marL="12700">
              <a:lnSpc>
                <a:spcPct val="100000"/>
              </a:lnSpc>
              <a:spcBef>
                <a:spcPts val="2295"/>
              </a:spcBef>
            </a:pPr>
            <a:r>
              <a:rPr sz="3975" u="none" baseline="-5241" dirty="0">
                <a:latin typeface="Lucida Grande"/>
                <a:cs typeface="Lucida Grande"/>
              </a:rPr>
              <a:t>▸</a:t>
            </a:r>
            <a:r>
              <a:rPr sz="3975" u="none" spc="502" baseline="-5241" dirty="0">
                <a:latin typeface="Lucida Grande"/>
                <a:cs typeface="Lucida Grande"/>
              </a:rPr>
              <a:t> </a:t>
            </a:r>
            <a:r>
              <a:rPr sz="2500" u="none" spc="-10" dirty="0">
                <a:solidFill>
                  <a:srgbClr val="222222"/>
                </a:solidFill>
              </a:rPr>
              <a:t>Collaboration</a:t>
            </a:r>
            <a:endParaRPr sz="2500" dirty="0">
              <a:latin typeface="Lucida Grande"/>
              <a:cs typeface="Lucida Grande"/>
            </a:endParaRPr>
          </a:p>
          <a:p>
            <a:pPr marL="457200">
              <a:lnSpc>
                <a:spcPct val="100000"/>
              </a:lnSpc>
              <a:spcBef>
                <a:spcPts val="2290"/>
              </a:spcBef>
            </a:pPr>
            <a:r>
              <a:rPr sz="3975" u="none" baseline="-5241" dirty="0">
                <a:latin typeface="Lucida Grande"/>
                <a:cs typeface="Lucida Grande"/>
              </a:rPr>
              <a:t>▸</a:t>
            </a:r>
            <a:r>
              <a:rPr sz="3975" u="none" spc="509" baseline="-5241" dirty="0">
                <a:latin typeface="Lucida Grande"/>
                <a:cs typeface="Lucida Grande"/>
              </a:rPr>
              <a:t> </a:t>
            </a:r>
            <a:r>
              <a:rPr sz="2500" b="1" u="none" dirty="0">
                <a:solidFill>
                  <a:srgbClr val="222222"/>
                </a:solidFill>
                <a:latin typeface="Avenir Next Demi"/>
                <a:cs typeface="Avenir Next Demi"/>
              </a:rPr>
              <a:t>GitHub</a:t>
            </a:r>
            <a:r>
              <a:rPr sz="2500" u="none" dirty="0">
                <a:solidFill>
                  <a:srgbClr val="222222"/>
                </a:solidFill>
              </a:rPr>
              <a:t>:</a:t>
            </a:r>
            <a:r>
              <a:rPr sz="2500" u="none" spc="-5" dirty="0">
                <a:solidFill>
                  <a:srgbClr val="222222"/>
                </a:solidFill>
              </a:rPr>
              <a:t> </a:t>
            </a:r>
            <a:r>
              <a:rPr sz="2500" spc="-10" dirty="0"/>
              <a:t>https://github.com/</a:t>
            </a:r>
            <a:endParaRPr sz="2500" dirty="0">
              <a:latin typeface="Avenir Next Demi"/>
              <a:cs typeface="Avenir Next Demi"/>
            </a:endParaRPr>
          </a:p>
          <a:p>
            <a:pPr marL="12700">
              <a:lnSpc>
                <a:spcPct val="100000"/>
              </a:lnSpc>
              <a:spcBef>
                <a:spcPts val="2290"/>
              </a:spcBef>
            </a:pPr>
            <a:r>
              <a:rPr sz="3975" u="none" baseline="-5241" dirty="0">
                <a:latin typeface="Lucida Grande"/>
                <a:cs typeface="Lucida Grande"/>
              </a:rPr>
              <a:t>▸</a:t>
            </a:r>
            <a:r>
              <a:rPr sz="3975" u="none" spc="502" baseline="-5241" dirty="0">
                <a:latin typeface="Lucida Grande"/>
                <a:cs typeface="Lucida Grande"/>
              </a:rPr>
              <a:t> </a:t>
            </a:r>
            <a:r>
              <a:rPr sz="2500" u="none" spc="-10" dirty="0">
                <a:solidFill>
                  <a:srgbClr val="222222"/>
                </a:solidFill>
              </a:rPr>
              <a:t>Communication</a:t>
            </a:r>
            <a:endParaRPr sz="2500" dirty="0">
              <a:latin typeface="Lucida Grande"/>
              <a:cs typeface="Lucida Grande"/>
            </a:endParaRPr>
          </a:p>
          <a:p>
            <a:pPr marL="457200">
              <a:lnSpc>
                <a:spcPct val="100000"/>
              </a:lnSpc>
              <a:spcBef>
                <a:spcPts val="2295"/>
              </a:spcBef>
            </a:pPr>
            <a:r>
              <a:rPr sz="3975" u="none" baseline="-5241" dirty="0">
                <a:latin typeface="Lucida Grande"/>
                <a:cs typeface="Lucida Grande"/>
              </a:rPr>
              <a:t>▸</a:t>
            </a:r>
            <a:r>
              <a:rPr sz="3975" u="none" spc="502" baseline="-5241" dirty="0">
                <a:latin typeface="Lucida Grande"/>
                <a:cs typeface="Lucida Grande"/>
              </a:rPr>
              <a:t> </a:t>
            </a:r>
            <a:r>
              <a:rPr sz="2500" b="1" u="none" spc="-10" dirty="0">
                <a:solidFill>
                  <a:srgbClr val="222222"/>
                </a:solidFill>
                <a:latin typeface="Avenir Next Demi"/>
                <a:cs typeface="Avenir Next Demi"/>
              </a:rPr>
              <a:t>Telegram</a:t>
            </a:r>
            <a:endParaRPr sz="2500" dirty="0">
              <a:latin typeface="Avenir Next Demi"/>
              <a:cs typeface="Avenir Next Dem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83720" y="451792"/>
            <a:ext cx="17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838787"/>
                </a:solidFill>
                <a:latin typeface="DIN Alternate"/>
                <a:cs typeface="DIN Alternate"/>
              </a:rPr>
              <a:t>3</a:t>
            </a:r>
            <a:endParaRPr sz="2400" dirty="0">
              <a:latin typeface="DIN Alternate"/>
              <a:cs typeface="DIN Alternat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82600"/>
            <a:ext cx="8678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29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29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29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5" dirty="0">
                <a:solidFill>
                  <a:srgbClr val="838787"/>
                </a:solidFill>
                <a:latin typeface="DIN Alternate"/>
                <a:cs typeface="DIN Alternate"/>
              </a:rPr>
              <a:t>WRITING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100" dirty="0">
                <a:solidFill>
                  <a:srgbClr val="838787"/>
                </a:solidFill>
                <a:latin typeface="DIN Alternate"/>
                <a:cs typeface="DIN Alternate"/>
              </a:rPr>
              <a:t>OUTPUT</a:t>
            </a:r>
            <a:r>
              <a:rPr sz="2400" b="1" spc="29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29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75" dirty="0">
                <a:solidFill>
                  <a:srgbClr val="838787"/>
                </a:solidFill>
                <a:latin typeface="DIN Alternate"/>
                <a:cs typeface="DIN Alternate"/>
              </a:rPr>
              <a:t>THE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105" dirty="0">
                <a:solidFill>
                  <a:srgbClr val="838787"/>
                </a:solidFill>
                <a:latin typeface="DIN Alternate"/>
                <a:cs typeface="DIN Alternate"/>
              </a:rPr>
              <a:t>CONSOLE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WRITING</a:t>
            </a:r>
            <a:r>
              <a:rPr spc="-15" dirty="0"/>
              <a:t> </a:t>
            </a:r>
            <a:r>
              <a:rPr dirty="0"/>
              <a:t>OUTPUT</a:t>
            </a:r>
            <a:r>
              <a:rPr spc="-10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CONSOLE:</a:t>
            </a:r>
            <a:r>
              <a:rPr spc="-10" dirty="0"/>
              <a:t> 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237422" y="451792"/>
            <a:ext cx="31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838787"/>
                </a:solidFill>
                <a:latin typeface="DIN Alternate"/>
                <a:cs typeface="DIN Alternate"/>
              </a:rPr>
              <a:t>30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0523" y="3381649"/>
            <a:ext cx="5441315" cy="5582285"/>
          </a:xfrm>
          <a:custGeom>
            <a:avLst/>
            <a:gdLst/>
            <a:ahLst/>
            <a:cxnLst/>
            <a:rect l="l" t="t" r="r" b="b"/>
            <a:pathLst>
              <a:path w="5441315" h="5582284">
                <a:moveTo>
                  <a:pt x="5279266" y="0"/>
                </a:moveTo>
                <a:lnTo>
                  <a:pt x="162461" y="0"/>
                </a:lnTo>
                <a:lnTo>
                  <a:pt x="131144" y="123"/>
                </a:lnTo>
                <a:lnTo>
                  <a:pt x="85631" y="3346"/>
                </a:lnTo>
                <a:lnTo>
                  <a:pt x="47381" y="17494"/>
                </a:lnTo>
                <a:lnTo>
                  <a:pt x="17370" y="47504"/>
                </a:lnTo>
                <a:lnTo>
                  <a:pt x="3221" y="85754"/>
                </a:lnTo>
                <a:lnTo>
                  <a:pt x="0" y="130964"/>
                </a:lnTo>
                <a:lnTo>
                  <a:pt x="10" y="5450814"/>
                </a:lnTo>
                <a:lnTo>
                  <a:pt x="3225" y="5496034"/>
                </a:lnTo>
                <a:lnTo>
                  <a:pt x="17370" y="5534273"/>
                </a:lnTo>
                <a:lnTo>
                  <a:pt x="47381" y="5564283"/>
                </a:lnTo>
                <a:lnTo>
                  <a:pt x="85619" y="5578432"/>
                </a:lnTo>
                <a:lnTo>
                  <a:pt x="130840" y="5581654"/>
                </a:lnTo>
                <a:lnTo>
                  <a:pt x="161742" y="5581778"/>
                </a:lnTo>
                <a:lnTo>
                  <a:pt x="5278545" y="5581778"/>
                </a:lnTo>
                <a:lnTo>
                  <a:pt x="5334691" y="5580786"/>
                </a:lnTo>
                <a:lnTo>
                  <a:pt x="5374264" y="5573846"/>
                </a:lnTo>
                <a:lnTo>
                  <a:pt x="5410264" y="5550911"/>
                </a:lnTo>
                <a:lnTo>
                  <a:pt x="5433198" y="5514911"/>
                </a:lnTo>
                <a:lnTo>
                  <a:pt x="5440142" y="5475338"/>
                </a:lnTo>
                <a:lnTo>
                  <a:pt x="5441007" y="5450814"/>
                </a:lnTo>
                <a:lnTo>
                  <a:pt x="5440996" y="130964"/>
                </a:lnTo>
                <a:lnTo>
                  <a:pt x="5437782" y="85743"/>
                </a:lnTo>
                <a:lnTo>
                  <a:pt x="5423636" y="47504"/>
                </a:lnTo>
                <a:lnTo>
                  <a:pt x="5393626" y="17494"/>
                </a:lnTo>
                <a:lnTo>
                  <a:pt x="5355387" y="3346"/>
                </a:lnTo>
                <a:lnTo>
                  <a:pt x="5310167" y="123"/>
                </a:lnTo>
                <a:lnTo>
                  <a:pt x="5279266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16100" y="2527300"/>
            <a:ext cx="92773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6665" algn="l"/>
              </a:tabLst>
            </a:pPr>
            <a:r>
              <a:rPr sz="3200" spc="-10" dirty="0">
                <a:solidFill>
                  <a:srgbClr val="E42832"/>
                </a:solidFill>
                <a:latin typeface="AvenirNext-Medium"/>
                <a:cs typeface="AvenirNext-Medium"/>
              </a:rPr>
              <a:t>Printing</a:t>
            </a:r>
            <a:r>
              <a:rPr sz="3200" spc="-130" dirty="0">
                <a:solidFill>
                  <a:srgbClr val="E42832"/>
                </a:solidFill>
                <a:latin typeface="AvenirNext-Medium"/>
                <a:cs typeface="AvenirNext-Medium"/>
              </a:rPr>
              <a:t> </a:t>
            </a:r>
            <a:r>
              <a:rPr sz="3200" spc="-10" dirty="0">
                <a:solidFill>
                  <a:srgbClr val="E42832"/>
                </a:solidFill>
                <a:latin typeface="AvenirNext-Medium"/>
                <a:cs typeface="AvenirNext-Medium"/>
              </a:rPr>
              <a:t>Variable</a:t>
            </a:r>
            <a:r>
              <a:rPr sz="3200" dirty="0">
                <a:solidFill>
                  <a:srgbClr val="E42832"/>
                </a:solidFill>
                <a:latin typeface="AvenirNext-Medium"/>
                <a:cs typeface="AvenirNext-Medium"/>
              </a:rPr>
              <a:t>	</a:t>
            </a:r>
            <a:r>
              <a:rPr sz="3200" dirty="0">
                <a:solidFill>
                  <a:srgbClr val="34A5DA"/>
                </a:solidFill>
                <a:latin typeface="AvenirNext-Medium"/>
                <a:cs typeface="AvenirNext-Medium"/>
              </a:rPr>
              <a:t>Printing</a:t>
            </a:r>
            <a:r>
              <a:rPr sz="3200" spc="-150" dirty="0">
                <a:solidFill>
                  <a:srgbClr val="34A5DA"/>
                </a:solidFill>
                <a:latin typeface="AvenirNext-Medium"/>
                <a:cs typeface="AvenirNext-Medium"/>
              </a:rPr>
              <a:t> </a:t>
            </a:r>
            <a:r>
              <a:rPr sz="3200" spc="-10" dirty="0">
                <a:solidFill>
                  <a:srgbClr val="34A5DA"/>
                </a:solidFill>
                <a:latin typeface="AvenirNext-Medium"/>
                <a:cs typeface="AvenirNext-Medium"/>
              </a:rPr>
              <a:t>directly</a:t>
            </a:r>
            <a:endParaRPr sz="3200">
              <a:latin typeface="AvenirNext-Medium"/>
              <a:cs typeface="AvenirNext-Medium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03147" y="3381649"/>
            <a:ext cx="5441315" cy="5582285"/>
          </a:xfrm>
          <a:custGeom>
            <a:avLst/>
            <a:gdLst/>
            <a:ahLst/>
            <a:cxnLst/>
            <a:rect l="l" t="t" r="r" b="b"/>
            <a:pathLst>
              <a:path w="5441315" h="5582284">
                <a:moveTo>
                  <a:pt x="5271575" y="0"/>
                </a:moveTo>
                <a:lnTo>
                  <a:pt x="170428" y="0"/>
                </a:lnTo>
                <a:lnTo>
                  <a:pt x="137599" y="129"/>
                </a:lnTo>
                <a:lnTo>
                  <a:pt x="89890" y="3507"/>
                </a:lnTo>
                <a:lnTo>
                  <a:pt x="49794" y="18338"/>
                </a:lnTo>
                <a:lnTo>
                  <a:pt x="18335" y="49797"/>
                </a:lnTo>
                <a:lnTo>
                  <a:pt x="3503" y="89893"/>
                </a:lnTo>
                <a:lnTo>
                  <a:pt x="126" y="137284"/>
                </a:lnTo>
                <a:lnTo>
                  <a:pt x="0" y="5412101"/>
                </a:lnTo>
                <a:lnTo>
                  <a:pt x="138" y="5444494"/>
                </a:lnTo>
                <a:lnTo>
                  <a:pt x="3507" y="5491896"/>
                </a:lnTo>
                <a:lnTo>
                  <a:pt x="18335" y="5531980"/>
                </a:lnTo>
                <a:lnTo>
                  <a:pt x="49794" y="5563439"/>
                </a:lnTo>
                <a:lnTo>
                  <a:pt x="89878" y="5578270"/>
                </a:lnTo>
                <a:lnTo>
                  <a:pt x="137281" y="5581648"/>
                </a:lnTo>
                <a:lnTo>
                  <a:pt x="169674" y="5581778"/>
                </a:lnTo>
                <a:lnTo>
                  <a:pt x="5270820" y="5581778"/>
                </a:lnTo>
                <a:lnTo>
                  <a:pt x="5329675" y="5580739"/>
                </a:lnTo>
                <a:lnTo>
                  <a:pt x="5371158" y="5573463"/>
                </a:lnTo>
                <a:lnTo>
                  <a:pt x="5408896" y="5549422"/>
                </a:lnTo>
                <a:lnTo>
                  <a:pt x="5432937" y="5511684"/>
                </a:lnTo>
                <a:lnTo>
                  <a:pt x="5440216" y="5470201"/>
                </a:lnTo>
                <a:lnTo>
                  <a:pt x="5441252" y="5412101"/>
                </a:lnTo>
                <a:lnTo>
                  <a:pt x="5441249" y="169677"/>
                </a:lnTo>
                <a:lnTo>
                  <a:pt x="5440202" y="111482"/>
                </a:lnTo>
                <a:lnTo>
                  <a:pt x="5432937" y="70093"/>
                </a:lnTo>
                <a:lnTo>
                  <a:pt x="5408896" y="32355"/>
                </a:lnTo>
                <a:lnTo>
                  <a:pt x="5371158" y="8314"/>
                </a:lnTo>
                <a:lnTo>
                  <a:pt x="5329770" y="1039"/>
                </a:lnTo>
                <a:lnTo>
                  <a:pt x="5271575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54100" y="3568700"/>
            <a:ext cx="4231005" cy="2222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43025">
              <a:lnSpc>
                <a:spcPct val="143300"/>
              </a:lnSpc>
              <a:spcBef>
                <a:spcPts val="100"/>
              </a:spcBef>
              <a:tabLst>
                <a:tab pos="1159510" algn="l"/>
                <a:tab pos="1350645" algn="l"/>
                <a:tab pos="1541780" algn="l"/>
                <a:tab pos="1732914" algn="l"/>
                <a:tab pos="2115185" algn="l"/>
              </a:tabLst>
            </a:pPr>
            <a:r>
              <a:rPr sz="2500" b="1" dirty="0">
                <a:solidFill>
                  <a:srgbClr val="CC7832"/>
                </a:solidFill>
                <a:latin typeface="Menlo"/>
                <a:cs typeface="Menlo"/>
              </a:rPr>
              <a:t>int</a:t>
            </a:r>
            <a:r>
              <a:rPr sz="2500" b="1" spc="-5" dirty="0">
                <a:solidFill>
                  <a:srgbClr val="CC7832"/>
                </a:solidFill>
                <a:latin typeface="Menlo"/>
                <a:cs typeface="Menlo"/>
              </a:rPr>
              <a:t> </a:t>
            </a:r>
            <a:r>
              <a:rPr sz="2500" spc="-50" dirty="0">
                <a:solidFill>
                  <a:srgbClr val="9876AA"/>
                </a:solidFill>
                <a:latin typeface="Menlo"/>
                <a:cs typeface="Menlo"/>
              </a:rPr>
              <a:t>a</a:t>
            </a:r>
            <a:r>
              <a:rPr sz="2500" dirty="0">
                <a:solidFill>
                  <a:srgbClr val="9876AA"/>
                </a:solidFill>
                <a:latin typeface="Menlo"/>
                <a:cs typeface="Menlo"/>
              </a:rPr>
              <a:t>	</a:t>
            </a:r>
            <a:r>
              <a:rPr sz="2500" spc="-50" dirty="0">
                <a:solidFill>
                  <a:srgbClr val="B6C1CB"/>
                </a:solidFill>
                <a:latin typeface="Menlo"/>
                <a:cs typeface="Menlo"/>
              </a:rPr>
              <a:t>=</a:t>
            </a:r>
            <a:r>
              <a:rPr sz="2500" dirty="0">
                <a:solidFill>
                  <a:srgbClr val="B6C1CB"/>
                </a:solidFill>
                <a:latin typeface="Menlo"/>
                <a:cs typeface="Menlo"/>
              </a:rPr>
              <a:t>		</a:t>
            </a:r>
            <a:r>
              <a:rPr sz="2500" spc="-25" dirty="0">
                <a:solidFill>
                  <a:srgbClr val="6897BB"/>
                </a:solidFill>
                <a:latin typeface="Menlo"/>
                <a:cs typeface="Menlo"/>
              </a:rPr>
              <a:t>10</a:t>
            </a:r>
            <a:r>
              <a:rPr sz="2500" spc="-25" dirty="0">
                <a:solidFill>
                  <a:srgbClr val="B6C1CB"/>
                </a:solidFill>
                <a:latin typeface="Menlo"/>
                <a:cs typeface="Menlo"/>
              </a:rPr>
              <a:t>; </a:t>
            </a:r>
            <a:r>
              <a:rPr sz="2500" spc="-10" dirty="0">
                <a:solidFill>
                  <a:srgbClr val="B6C1CB"/>
                </a:solidFill>
                <a:latin typeface="Menlo"/>
                <a:cs typeface="Menlo"/>
              </a:rPr>
              <a:t>String</a:t>
            </a:r>
            <a:r>
              <a:rPr sz="2500" dirty="0">
                <a:solidFill>
                  <a:srgbClr val="B6C1CB"/>
                </a:solidFill>
                <a:latin typeface="Menlo"/>
                <a:cs typeface="Menlo"/>
              </a:rPr>
              <a:t>		</a:t>
            </a:r>
            <a:r>
              <a:rPr sz="2500" spc="-50" dirty="0">
                <a:solidFill>
                  <a:srgbClr val="9876AA"/>
                </a:solidFill>
                <a:latin typeface="Menlo"/>
                <a:cs typeface="Menlo"/>
              </a:rPr>
              <a:t>b</a:t>
            </a:r>
            <a:r>
              <a:rPr sz="2500" dirty="0">
                <a:solidFill>
                  <a:srgbClr val="9876AA"/>
                </a:solidFill>
                <a:latin typeface="Menlo"/>
                <a:cs typeface="Menlo"/>
              </a:rPr>
              <a:t>		</a:t>
            </a:r>
            <a:r>
              <a:rPr sz="2500" spc="-50" dirty="0">
                <a:solidFill>
                  <a:srgbClr val="B6C1CB"/>
                </a:solidFill>
                <a:latin typeface="Menlo"/>
                <a:cs typeface="Menlo"/>
              </a:rPr>
              <a:t>=</a:t>
            </a:r>
            <a:r>
              <a:rPr sz="25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500" spc="-20" dirty="0">
                <a:solidFill>
                  <a:srgbClr val="6A8759"/>
                </a:solidFill>
                <a:latin typeface="Menlo"/>
                <a:cs typeface="Menlo"/>
              </a:rPr>
              <a:t>"Hi"</a:t>
            </a:r>
            <a:endParaRPr sz="2500">
              <a:latin typeface="Menlo"/>
              <a:cs typeface="Menlo"/>
            </a:endParaRPr>
          </a:p>
          <a:p>
            <a:pPr marL="12700" marR="5080">
              <a:lnSpc>
                <a:spcPct val="143300"/>
              </a:lnSpc>
              <a:spcBef>
                <a:spcPts val="100"/>
              </a:spcBef>
            </a:pPr>
            <a:r>
              <a:rPr sz="2500" spc="-10" dirty="0">
                <a:solidFill>
                  <a:srgbClr val="B6C1CB"/>
                </a:solidFill>
                <a:latin typeface="Menlo"/>
                <a:cs typeface="Menlo"/>
              </a:rPr>
              <a:t>System.</a:t>
            </a:r>
            <a:r>
              <a:rPr sz="2500" spc="-10" dirty="0">
                <a:solidFill>
                  <a:srgbClr val="9876AA"/>
                </a:solidFill>
                <a:latin typeface="Menlo"/>
                <a:cs typeface="Menlo"/>
              </a:rPr>
              <a:t>out</a:t>
            </a:r>
            <a:r>
              <a:rPr sz="2500" spc="-10" dirty="0">
                <a:solidFill>
                  <a:srgbClr val="B6C1CB"/>
                </a:solidFill>
                <a:latin typeface="Menlo"/>
                <a:cs typeface="Menlo"/>
              </a:rPr>
              <a:t>.println(</a:t>
            </a:r>
            <a:r>
              <a:rPr sz="2500" spc="-10" dirty="0">
                <a:solidFill>
                  <a:srgbClr val="9876AA"/>
                </a:solidFill>
                <a:latin typeface="Menlo"/>
                <a:cs typeface="Menlo"/>
              </a:rPr>
              <a:t>a</a:t>
            </a:r>
            <a:r>
              <a:rPr sz="2500" spc="-10" dirty="0">
                <a:solidFill>
                  <a:srgbClr val="B6C1CB"/>
                </a:solidFill>
                <a:latin typeface="Menlo"/>
                <a:cs typeface="Menlo"/>
              </a:rPr>
              <a:t>); System.</a:t>
            </a:r>
            <a:r>
              <a:rPr sz="2500" spc="-10" dirty="0">
                <a:solidFill>
                  <a:srgbClr val="9876AA"/>
                </a:solidFill>
                <a:latin typeface="Menlo"/>
                <a:cs typeface="Menlo"/>
              </a:rPr>
              <a:t>out</a:t>
            </a:r>
            <a:r>
              <a:rPr sz="2500" spc="-10" dirty="0">
                <a:solidFill>
                  <a:srgbClr val="B6C1CB"/>
                </a:solidFill>
                <a:latin typeface="Menlo"/>
                <a:cs typeface="Menlo"/>
              </a:rPr>
              <a:t>.println(</a:t>
            </a:r>
            <a:r>
              <a:rPr sz="2500" spc="-10" dirty="0">
                <a:solidFill>
                  <a:srgbClr val="9876AA"/>
                </a:solidFill>
                <a:latin typeface="Menlo"/>
                <a:cs typeface="Menlo"/>
              </a:rPr>
              <a:t>b</a:t>
            </a:r>
            <a:r>
              <a:rPr sz="2500" spc="-10" dirty="0">
                <a:solidFill>
                  <a:srgbClr val="B6C1CB"/>
                </a:solidFill>
                <a:latin typeface="Menlo"/>
                <a:cs typeface="Menlo"/>
              </a:rPr>
              <a:t>);</a:t>
            </a:r>
            <a:endParaRPr sz="2500">
              <a:latin typeface="Menlo"/>
              <a:cs typeface="Menl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45666" y="6096337"/>
            <a:ext cx="4671060" cy="0"/>
          </a:xfrm>
          <a:custGeom>
            <a:avLst/>
            <a:gdLst/>
            <a:ahLst/>
            <a:cxnLst/>
            <a:rect l="l" t="t" r="r" b="b"/>
            <a:pathLst>
              <a:path w="4671060">
                <a:moveTo>
                  <a:pt x="0" y="0"/>
                </a:moveTo>
                <a:lnTo>
                  <a:pt x="4670723" y="0"/>
                </a:lnTo>
              </a:path>
            </a:pathLst>
          </a:custGeom>
          <a:ln w="2540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54100" y="6195059"/>
            <a:ext cx="392430" cy="10922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spc="-25" dirty="0">
                <a:solidFill>
                  <a:srgbClr val="BBBBBB"/>
                </a:solidFill>
                <a:latin typeface="Menlo"/>
                <a:cs typeface="Menlo"/>
              </a:rPr>
              <a:t>10</a:t>
            </a:r>
            <a:endParaRPr sz="2400">
              <a:latin typeface="Menlo"/>
              <a:cs typeface="Menlo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spc="-25" dirty="0">
                <a:solidFill>
                  <a:srgbClr val="BBBBBB"/>
                </a:solidFill>
                <a:latin typeface="Menlo"/>
                <a:cs typeface="Menlo"/>
              </a:rPr>
              <a:t>Hi</a:t>
            </a:r>
            <a:endParaRPr sz="2400">
              <a:latin typeface="Menlo"/>
              <a:cs typeface="Menl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4100" y="7823200"/>
            <a:ext cx="40017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777240" algn="l"/>
                <a:tab pos="1235710" algn="l"/>
                <a:tab pos="2611755" algn="l"/>
                <a:tab pos="3376929" algn="l"/>
              </a:tabLst>
            </a:pPr>
            <a:r>
              <a:rPr sz="2000" spc="-10" dirty="0">
                <a:solidFill>
                  <a:srgbClr val="BBBBBB"/>
                </a:solidFill>
                <a:latin typeface="Menlo"/>
                <a:cs typeface="Menlo"/>
              </a:rPr>
              <a:t>Process</a:t>
            </a:r>
            <a:r>
              <a:rPr sz="2000" dirty="0">
                <a:solidFill>
                  <a:srgbClr val="BBBBBB"/>
                </a:solidFill>
                <a:latin typeface="Menlo"/>
                <a:cs typeface="Menlo"/>
              </a:rPr>
              <a:t>	</a:t>
            </a:r>
            <a:r>
              <a:rPr sz="2000" spc="-10" dirty="0">
                <a:solidFill>
                  <a:srgbClr val="BBBBBB"/>
                </a:solidFill>
                <a:latin typeface="Menlo"/>
                <a:cs typeface="Menlo"/>
              </a:rPr>
              <a:t>finished</a:t>
            </a:r>
            <a:r>
              <a:rPr sz="2000" dirty="0">
                <a:solidFill>
                  <a:srgbClr val="BBBBBB"/>
                </a:solidFill>
                <a:latin typeface="Menlo"/>
                <a:cs typeface="Menlo"/>
              </a:rPr>
              <a:t>	</a:t>
            </a:r>
            <a:r>
              <a:rPr sz="2000" spc="-20" dirty="0">
                <a:solidFill>
                  <a:srgbClr val="BBBBBB"/>
                </a:solidFill>
                <a:latin typeface="Menlo"/>
                <a:cs typeface="Menlo"/>
              </a:rPr>
              <a:t>with</a:t>
            </a:r>
            <a:r>
              <a:rPr sz="2000" dirty="0">
                <a:solidFill>
                  <a:srgbClr val="BBBBBB"/>
                </a:solidFill>
                <a:latin typeface="Menlo"/>
                <a:cs typeface="Menlo"/>
              </a:rPr>
              <a:t>	</a:t>
            </a:r>
            <a:r>
              <a:rPr sz="2000" spc="-20" dirty="0">
                <a:solidFill>
                  <a:srgbClr val="BBBBBB"/>
                </a:solidFill>
                <a:latin typeface="Menlo"/>
                <a:cs typeface="Menlo"/>
              </a:rPr>
              <a:t>exit code</a:t>
            </a:r>
            <a:r>
              <a:rPr sz="2000" dirty="0">
                <a:solidFill>
                  <a:srgbClr val="BBBBBB"/>
                </a:solidFill>
                <a:latin typeface="Menlo"/>
                <a:cs typeface="Menlo"/>
              </a:rPr>
              <a:t>	</a:t>
            </a:r>
            <a:r>
              <a:rPr sz="2000" spc="-50" dirty="0">
                <a:solidFill>
                  <a:srgbClr val="BBBBBB"/>
                </a:solidFill>
                <a:latin typeface="Menlo"/>
                <a:cs typeface="Menlo"/>
              </a:rPr>
              <a:t>0</a:t>
            </a:r>
            <a:endParaRPr sz="2000">
              <a:latin typeface="Menlo"/>
              <a:cs typeface="Menl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89800" y="3492500"/>
            <a:ext cx="4613275" cy="114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6700"/>
              </a:lnSpc>
              <a:spcBef>
                <a:spcPts val="100"/>
              </a:spcBef>
            </a:pPr>
            <a:r>
              <a:rPr sz="2500" spc="-10" dirty="0">
                <a:solidFill>
                  <a:srgbClr val="B6C1CB"/>
                </a:solidFill>
                <a:latin typeface="Menlo"/>
                <a:cs typeface="Menlo"/>
              </a:rPr>
              <a:t>System.</a:t>
            </a:r>
            <a:r>
              <a:rPr sz="2500" spc="-10" dirty="0">
                <a:solidFill>
                  <a:srgbClr val="9876AA"/>
                </a:solidFill>
                <a:latin typeface="Menlo"/>
                <a:cs typeface="Menlo"/>
              </a:rPr>
              <a:t>out</a:t>
            </a:r>
            <a:r>
              <a:rPr sz="2500" spc="-10" dirty="0">
                <a:solidFill>
                  <a:srgbClr val="B6C1CB"/>
                </a:solidFill>
                <a:latin typeface="Menlo"/>
                <a:cs typeface="Menlo"/>
              </a:rPr>
              <a:t>.println(</a:t>
            </a:r>
            <a:r>
              <a:rPr sz="2500" spc="-10" dirty="0">
                <a:solidFill>
                  <a:srgbClr val="6897BB"/>
                </a:solidFill>
                <a:latin typeface="Menlo"/>
                <a:cs typeface="Menlo"/>
              </a:rPr>
              <a:t>374</a:t>
            </a:r>
            <a:r>
              <a:rPr sz="2500" spc="-10" dirty="0">
                <a:solidFill>
                  <a:srgbClr val="B6C1CB"/>
                </a:solidFill>
                <a:latin typeface="Menlo"/>
                <a:cs typeface="Menlo"/>
              </a:rPr>
              <a:t>); System.</a:t>
            </a:r>
            <a:r>
              <a:rPr sz="2500" spc="-10" dirty="0">
                <a:solidFill>
                  <a:srgbClr val="9876AA"/>
                </a:solidFill>
                <a:latin typeface="Menlo"/>
                <a:cs typeface="Menlo"/>
              </a:rPr>
              <a:t>out</a:t>
            </a:r>
            <a:r>
              <a:rPr sz="2500" spc="-10" dirty="0">
                <a:solidFill>
                  <a:srgbClr val="B6C1CB"/>
                </a:solidFill>
                <a:latin typeface="Menlo"/>
                <a:cs typeface="Menlo"/>
              </a:rPr>
              <a:t>.println(</a:t>
            </a:r>
            <a:r>
              <a:rPr sz="2500" spc="-10" dirty="0">
                <a:solidFill>
                  <a:srgbClr val="6A8759"/>
                </a:solidFill>
                <a:latin typeface="Menlo"/>
                <a:cs typeface="Menlo"/>
              </a:rPr>
              <a:t>"A"</a:t>
            </a:r>
            <a:r>
              <a:rPr sz="2500" spc="-10" dirty="0">
                <a:solidFill>
                  <a:srgbClr val="B6C1CB"/>
                </a:solidFill>
                <a:latin typeface="Menlo"/>
                <a:cs typeface="Menlo"/>
              </a:rPr>
              <a:t>);</a:t>
            </a:r>
            <a:endParaRPr sz="2500">
              <a:latin typeface="Menlo"/>
              <a:cs typeface="Menl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288410" y="6096337"/>
            <a:ext cx="4671060" cy="0"/>
          </a:xfrm>
          <a:custGeom>
            <a:avLst/>
            <a:gdLst/>
            <a:ahLst/>
            <a:cxnLst/>
            <a:rect l="l" t="t" r="r" b="b"/>
            <a:pathLst>
              <a:path w="4671059">
                <a:moveTo>
                  <a:pt x="0" y="0"/>
                </a:moveTo>
                <a:lnTo>
                  <a:pt x="4670723" y="0"/>
                </a:lnTo>
              </a:path>
            </a:pathLst>
          </a:custGeom>
          <a:ln w="2540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289800" y="6195059"/>
            <a:ext cx="575945" cy="10922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spc="-25" dirty="0">
                <a:solidFill>
                  <a:srgbClr val="BBBBBB"/>
                </a:solidFill>
                <a:latin typeface="Menlo"/>
                <a:cs typeface="Menlo"/>
              </a:rPr>
              <a:t>374</a:t>
            </a:r>
            <a:endParaRPr sz="2400">
              <a:latin typeface="Menlo"/>
              <a:cs typeface="Menlo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solidFill>
                  <a:srgbClr val="BBBBBB"/>
                </a:solidFill>
                <a:latin typeface="Menlo"/>
                <a:cs typeface="Menlo"/>
              </a:rPr>
              <a:t>A</a:t>
            </a:r>
            <a:endParaRPr sz="2400">
              <a:latin typeface="Menlo"/>
              <a:cs typeface="Menl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89800" y="7823200"/>
            <a:ext cx="40017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777240" algn="l"/>
                <a:tab pos="1235710" algn="l"/>
                <a:tab pos="2611755" algn="l"/>
                <a:tab pos="3376929" algn="l"/>
              </a:tabLst>
            </a:pPr>
            <a:r>
              <a:rPr sz="2000" spc="-10" dirty="0">
                <a:solidFill>
                  <a:srgbClr val="BBBBBB"/>
                </a:solidFill>
                <a:latin typeface="Menlo"/>
                <a:cs typeface="Menlo"/>
              </a:rPr>
              <a:t>Process</a:t>
            </a:r>
            <a:r>
              <a:rPr sz="2000" dirty="0">
                <a:solidFill>
                  <a:srgbClr val="BBBBBB"/>
                </a:solidFill>
                <a:latin typeface="Menlo"/>
                <a:cs typeface="Menlo"/>
              </a:rPr>
              <a:t>	</a:t>
            </a:r>
            <a:r>
              <a:rPr sz="2000" spc="-10" dirty="0">
                <a:solidFill>
                  <a:srgbClr val="BBBBBB"/>
                </a:solidFill>
                <a:latin typeface="Menlo"/>
                <a:cs typeface="Menlo"/>
              </a:rPr>
              <a:t>finished</a:t>
            </a:r>
            <a:r>
              <a:rPr sz="2000" dirty="0">
                <a:solidFill>
                  <a:srgbClr val="BBBBBB"/>
                </a:solidFill>
                <a:latin typeface="Menlo"/>
                <a:cs typeface="Menlo"/>
              </a:rPr>
              <a:t>	</a:t>
            </a:r>
            <a:r>
              <a:rPr sz="2000" spc="-20" dirty="0">
                <a:solidFill>
                  <a:srgbClr val="BBBBBB"/>
                </a:solidFill>
                <a:latin typeface="Menlo"/>
                <a:cs typeface="Menlo"/>
              </a:rPr>
              <a:t>with</a:t>
            </a:r>
            <a:r>
              <a:rPr sz="2000" dirty="0">
                <a:solidFill>
                  <a:srgbClr val="BBBBBB"/>
                </a:solidFill>
                <a:latin typeface="Menlo"/>
                <a:cs typeface="Menlo"/>
              </a:rPr>
              <a:t>	</a:t>
            </a:r>
            <a:r>
              <a:rPr sz="2000" spc="-20" dirty="0">
                <a:solidFill>
                  <a:srgbClr val="BBBBBB"/>
                </a:solidFill>
                <a:latin typeface="Menlo"/>
                <a:cs typeface="Menlo"/>
              </a:rPr>
              <a:t>exit code</a:t>
            </a:r>
            <a:r>
              <a:rPr sz="2000" dirty="0">
                <a:solidFill>
                  <a:srgbClr val="BBBBBB"/>
                </a:solidFill>
                <a:latin typeface="Menlo"/>
                <a:cs typeface="Menlo"/>
              </a:rPr>
              <a:t>	</a:t>
            </a:r>
            <a:r>
              <a:rPr sz="2000" spc="-50" dirty="0">
                <a:solidFill>
                  <a:srgbClr val="BBBBBB"/>
                </a:solidFill>
                <a:latin typeface="Menlo"/>
                <a:cs typeface="Menlo"/>
              </a:rPr>
              <a:t>0</a:t>
            </a:r>
            <a:endParaRPr sz="2000">
              <a:latin typeface="Menlo"/>
              <a:cs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412234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82600"/>
            <a:ext cx="8678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29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29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29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5" dirty="0">
                <a:solidFill>
                  <a:srgbClr val="838787"/>
                </a:solidFill>
                <a:latin typeface="DIN Alternate"/>
                <a:cs typeface="DIN Alternate"/>
              </a:rPr>
              <a:t>WRITING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100" dirty="0">
                <a:solidFill>
                  <a:srgbClr val="838787"/>
                </a:solidFill>
                <a:latin typeface="DIN Alternate"/>
                <a:cs typeface="DIN Alternate"/>
              </a:rPr>
              <a:t>OUTPUT</a:t>
            </a:r>
            <a:r>
              <a:rPr sz="2400" b="1" spc="29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29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75" dirty="0">
                <a:solidFill>
                  <a:srgbClr val="838787"/>
                </a:solidFill>
                <a:latin typeface="DIN Alternate"/>
                <a:cs typeface="DIN Alternate"/>
              </a:rPr>
              <a:t>THE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105" dirty="0">
                <a:solidFill>
                  <a:srgbClr val="838787"/>
                </a:solidFill>
                <a:latin typeface="DIN Alternate"/>
                <a:cs typeface="DIN Alternate"/>
              </a:rPr>
              <a:t>CONSOLE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WRITING</a:t>
            </a:r>
            <a:r>
              <a:rPr spc="-60" dirty="0"/>
              <a:t> </a:t>
            </a:r>
            <a:r>
              <a:rPr dirty="0"/>
              <a:t>OUTPUT</a:t>
            </a:r>
            <a:r>
              <a:rPr spc="-55" dirty="0"/>
              <a:t> </a:t>
            </a:r>
            <a:r>
              <a:rPr spc="-40" dirty="0"/>
              <a:t>STATEMENT</a:t>
            </a:r>
            <a:r>
              <a:rPr spc="-55" dirty="0"/>
              <a:t> </a:t>
            </a:r>
            <a:r>
              <a:rPr spc="-10" dirty="0"/>
              <a:t>BREAKDOWN</a:t>
            </a:r>
          </a:p>
        </p:txBody>
      </p:sp>
      <p:sp>
        <p:nvSpPr>
          <p:cNvPr id="4" name="object 4"/>
          <p:cNvSpPr/>
          <p:nvPr/>
        </p:nvSpPr>
        <p:spPr>
          <a:xfrm>
            <a:off x="914523" y="4699010"/>
            <a:ext cx="11176000" cy="2209800"/>
          </a:xfrm>
          <a:custGeom>
            <a:avLst/>
            <a:gdLst/>
            <a:ahLst/>
            <a:cxnLst/>
            <a:rect l="l" t="t" r="r" b="b"/>
            <a:pathLst>
              <a:path w="11176000" h="2209800">
                <a:moveTo>
                  <a:pt x="11014009" y="0"/>
                </a:moveTo>
                <a:lnTo>
                  <a:pt x="162461" y="0"/>
                </a:lnTo>
                <a:lnTo>
                  <a:pt x="131144" y="123"/>
                </a:lnTo>
                <a:lnTo>
                  <a:pt x="85631" y="3346"/>
                </a:lnTo>
                <a:lnTo>
                  <a:pt x="47381" y="17494"/>
                </a:lnTo>
                <a:lnTo>
                  <a:pt x="17370" y="47504"/>
                </a:lnTo>
                <a:lnTo>
                  <a:pt x="3221" y="85754"/>
                </a:lnTo>
                <a:lnTo>
                  <a:pt x="0" y="130964"/>
                </a:lnTo>
                <a:lnTo>
                  <a:pt x="10" y="2078825"/>
                </a:lnTo>
                <a:lnTo>
                  <a:pt x="3225" y="2124046"/>
                </a:lnTo>
                <a:lnTo>
                  <a:pt x="17370" y="2162284"/>
                </a:lnTo>
                <a:lnTo>
                  <a:pt x="47381" y="2192295"/>
                </a:lnTo>
                <a:lnTo>
                  <a:pt x="85619" y="2206443"/>
                </a:lnTo>
                <a:lnTo>
                  <a:pt x="130840" y="2209665"/>
                </a:lnTo>
                <a:lnTo>
                  <a:pt x="161742" y="2209789"/>
                </a:lnTo>
                <a:lnTo>
                  <a:pt x="11013290" y="2209789"/>
                </a:lnTo>
                <a:lnTo>
                  <a:pt x="11069436" y="2208798"/>
                </a:lnTo>
                <a:lnTo>
                  <a:pt x="11109009" y="2201857"/>
                </a:lnTo>
                <a:lnTo>
                  <a:pt x="11145009" y="2178923"/>
                </a:lnTo>
                <a:lnTo>
                  <a:pt x="11167943" y="2142923"/>
                </a:lnTo>
                <a:lnTo>
                  <a:pt x="11174887" y="2103350"/>
                </a:lnTo>
                <a:lnTo>
                  <a:pt x="11175752" y="2078825"/>
                </a:lnTo>
                <a:lnTo>
                  <a:pt x="11175741" y="130964"/>
                </a:lnTo>
                <a:lnTo>
                  <a:pt x="11172526" y="85743"/>
                </a:lnTo>
                <a:lnTo>
                  <a:pt x="11158381" y="47504"/>
                </a:lnTo>
                <a:lnTo>
                  <a:pt x="11128371" y="17494"/>
                </a:lnTo>
                <a:lnTo>
                  <a:pt x="11090132" y="3346"/>
                </a:lnTo>
                <a:lnTo>
                  <a:pt x="11044911" y="123"/>
                </a:lnTo>
                <a:lnTo>
                  <a:pt x="11014009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22400" y="5461000"/>
            <a:ext cx="1016444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65415" algn="l"/>
              </a:tabLst>
            </a:pPr>
            <a:r>
              <a:rPr sz="3900" spc="-10" dirty="0">
                <a:solidFill>
                  <a:srgbClr val="B6C1CB"/>
                </a:solidFill>
                <a:latin typeface="Menlo"/>
                <a:cs typeface="Menlo"/>
              </a:rPr>
              <a:t>System.</a:t>
            </a:r>
            <a:r>
              <a:rPr sz="3900" spc="-10" dirty="0">
                <a:solidFill>
                  <a:srgbClr val="9876AA"/>
                </a:solidFill>
                <a:latin typeface="Menlo"/>
                <a:cs typeface="Menlo"/>
              </a:rPr>
              <a:t>out</a:t>
            </a:r>
            <a:r>
              <a:rPr sz="3900" spc="-10" dirty="0">
                <a:solidFill>
                  <a:srgbClr val="B6C1CB"/>
                </a:solidFill>
                <a:latin typeface="Menlo"/>
                <a:cs typeface="Menlo"/>
              </a:rPr>
              <a:t>.println(</a:t>
            </a:r>
            <a:r>
              <a:rPr sz="3900" spc="-10" dirty="0">
                <a:solidFill>
                  <a:srgbClr val="6A8759"/>
                </a:solidFill>
                <a:latin typeface="Menlo"/>
                <a:cs typeface="Menlo"/>
              </a:rPr>
              <a:t>"Hello</a:t>
            </a:r>
            <a:r>
              <a:rPr sz="3900" dirty="0">
                <a:solidFill>
                  <a:srgbClr val="6A8759"/>
                </a:solidFill>
                <a:latin typeface="Menlo"/>
                <a:cs typeface="Menlo"/>
              </a:rPr>
              <a:t>	</a:t>
            </a:r>
            <a:r>
              <a:rPr sz="3900" spc="-10" dirty="0">
                <a:solidFill>
                  <a:srgbClr val="6A8759"/>
                </a:solidFill>
                <a:latin typeface="Menlo"/>
                <a:cs typeface="Menlo"/>
              </a:rPr>
              <a:t>World"</a:t>
            </a:r>
            <a:r>
              <a:rPr sz="3900" spc="-10" dirty="0">
                <a:solidFill>
                  <a:srgbClr val="B6C1CB"/>
                </a:solidFill>
                <a:latin typeface="Menlo"/>
                <a:cs typeface="Menlo"/>
              </a:rPr>
              <a:t>);</a:t>
            </a:r>
            <a:endParaRPr sz="3900">
              <a:latin typeface="Menlo"/>
              <a:cs typeface="Menl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237422" y="451792"/>
            <a:ext cx="31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838787"/>
                </a:solidFill>
                <a:latin typeface="DIN Alternate"/>
                <a:cs typeface="DIN Alternate"/>
              </a:rPr>
              <a:t>31</a:t>
            </a:r>
            <a:endParaRPr sz="2400">
              <a:latin typeface="DIN Alternate"/>
              <a:cs typeface="DIN Alternat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95941" y="3580837"/>
            <a:ext cx="6962140" cy="4451985"/>
            <a:chOff x="2295941" y="3580837"/>
            <a:chExt cx="6962140" cy="4451985"/>
          </a:xfrm>
        </p:grpSpPr>
        <p:sp>
          <p:nvSpPr>
            <p:cNvPr id="8" name="object 8"/>
            <p:cNvSpPr/>
            <p:nvPr/>
          </p:nvSpPr>
          <p:spPr>
            <a:xfrm>
              <a:off x="2398811" y="3580837"/>
              <a:ext cx="0" cy="1668145"/>
            </a:xfrm>
            <a:custGeom>
              <a:avLst/>
              <a:gdLst/>
              <a:ahLst/>
              <a:cxnLst/>
              <a:rect l="l" t="t" r="r" b="b"/>
              <a:pathLst>
                <a:path h="1668145">
                  <a:moveTo>
                    <a:pt x="0" y="0"/>
                  </a:moveTo>
                  <a:lnTo>
                    <a:pt x="0" y="1648660"/>
                  </a:lnTo>
                  <a:lnTo>
                    <a:pt x="0" y="166771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14991" y="5229497"/>
              <a:ext cx="167640" cy="139700"/>
            </a:xfrm>
            <a:custGeom>
              <a:avLst/>
              <a:gdLst/>
              <a:ahLst/>
              <a:cxnLst/>
              <a:rect l="l" t="t" r="r" b="b"/>
              <a:pathLst>
                <a:path w="167639" h="139700">
                  <a:moveTo>
                    <a:pt x="0" y="0"/>
                  </a:moveTo>
                  <a:lnTo>
                    <a:pt x="83820" y="139700"/>
                  </a:lnTo>
                  <a:lnTo>
                    <a:pt x="167640" y="0"/>
                  </a:lnTo>
                </a:path>
                <a:path w="167639" h="139700">
                  <a:moveTo>
                    <a:pt x="83820" y="0"/>
                  </a:moveTo>
                  <a:lnTo>
                    <a:pt x="83820" y="13970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94400" y="4470399"/>
              <a:ext cx="0" cy="772795"/>
            </a:xfrm>
            <a:custGeom>
              <a:avLst/>
              <a:gdLst/>
              <a:ahLst/>
              <a:cxnLst/>
              <a:rect l="l" t="t" r="r" b="b"/>
              <a:pathLst>
                <a:path h="772795">
                  <a:moveTo>
                    <a:pt x="0" y="0"/>
                  </a:moveTo>
                  <a:lnTo>
                    <a:pt x="0" y="753745"/>
                  </a:lnTo>
                  <a:lnTo>
                    <a:pt x="0" y="77279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10579" y="5224144"/>
              <a:ext cx="167640" cy="139700"/>
            </a:xfrm>
            <a:custGeom>
              <a:avLst/>
              <a:gdLst/>
              <a:ahLst/>
              <a:cxnLst/>
              <a:rect l="l" t="t" r="r" b="b"/>
              <a:pathLst>
                <a:path w="167639" h="139700">
                  <a:moveTo>
                    <a:pt x="0" y="0"/>
                  </a:moveTo>
                  <a:lnTo>
                    <a:pt x="83820" y="139700"/>
                  </a:lnTo>
                  <a:lnTo>
                    <a:pt x="167640" y="0"/>
                  </a:lnTo>
                </a:path>
                <a:path w="167639" h="139700">
                  <a:moveTo>
                    <a:pt x="83820" y="0"/>
                  </a:moveTo>
                  <a:lnTo>
                    <a:pt x="83820" y="13970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86311" y="6364614"/>
              <a:ext cx="0" cy="1668145"/>
            </a:xfrm>
            <a:custGeom>
              <a:avLst/>
              <a:gdLst/>
              <a:ahLst/>
              <a:cxnLst/>
              <a:rect l="l" t="t" r="r" b="b"/>
              <a:pathLst>
                <a:path h="1668145">
                  <a:moveTo>
                    <a:pt x="0" y="0"/>
                  </a:moveTo>
                  <a:lnTo>
                    <a:pt x="0" y="19050"/>
                  </a:lnTo>
                  <a:lnTo>
                    <a:pt x="0" y="1667710"/>
                  </a:lnTo>
                </a:path>
              </a:pathLst>
            </a:custGeom>
            <a:ln w="38100">
              <a:solidFill>
                <a:srgbClr val="9777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02491" y="6243964"/>
              <a:ext cx="167640" cy="139700"/>
            </a:xfrm>
            <a:custGeom>
              <a:avLst/>
              <a:gdLst/>
              <a:ahLst/>
              <a:cxnLst/>
              <a:rect l="l" t="t" r="r" b="b"/>
              <a:pathLst>
                <a:path w="167639" h="139700">
                  <a:moveTo>
                    <a:pt x="167640" y="139700"/>
                  </a:moveTo>
                  <a:lnTo>
                    <a:pt x="83820" y="0"/>
                  </a:lnTo>
                  <a:lnTo>
                    <a:pt x="0" y="139700"/>
                  </a:lnTo>
                </a:path>
                <a:path w="167639" h="139700">
                  <a:moveTo>
                    <a:pt x="83820" y="139700"/>
                  </a:moveTo>
                  <a:lnTo>
                    <a:pt x="83820" y="0"/>
                  </a:lnTo>
                </a:path>
              </a:pathLst>
            </a:custGeom>
            <a:ln w="38099">
              <a:solidFill>
                <a:srgbClr val="9777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55211" y="6364614"/>
              <a:ext cx="0" cy="766445"/>
            </a:xfrm>
            <a:custGeom>
              <a:avLst/>
              <a:gdLst/>
              <a:ahLst/>
              <a:cxnLst/>
              <a:rect l="l" t="t" r="r" b="b"/>
              <a:pathLst>
                <a:path h="766445">
                  <a:moveTo>
                    <a:pt x="0" y="0"/>
                  </a:moveTo>
                  <a:lnTo>
                    <a:pt x="0" y="19050"/>
                  </a:lnTo>
                  <a:lnTo>
                    <a:pt x="0" y="766311"/>
                  </a:lnTo>
                </a:path>
              </a:pathLst>
            </a:custGeom>
            <a:ln w="38100">
              <a:solidFill>
                <a:srgbClr val="6A87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071391" y="6243964"/>
              <a:ext cx="167640" cy="139700"/>
            </a:xfrm>
            <a:custGeom>
              <a:avLst/>
              <a:gdLst/>
              <a:ahLst/>
              <a:cxnLst/>
              <a:rect l="l" t="t" r="r" b="b"/>
              <a:pathLst>
                <a:path w="167640" h="139700">
                  <a:moveTo>
                    <a:pt x="167640" y="139700"/>
                  </a:moveTo>
                  <a:lnTo>
                    <a:pt x="83820" y="0"/>
                  </a:lnTo>
                  <a:lnTo>
                    <a:pt x="0" y="139700"/>
                  </a:lnTo>
                </a:path>
                <a:path w="167640" h="139700">
                  <a:moveTo>
                    <a:pt x="83820" y="139700"/>
                  </a:moveTo>
                  <a:lnTo>
                    <a:pt x="83820" y="0"/>
                  </a:lnTo>
                </a:path>
              </a:pathLst>
            </a:custGeom>
            <a:ln w="38099">
              <a:solidFill>
                <a:srgbClr val="6A87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14400" y="2313939"/>
            <a:ext cx="2979420" cy="76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0">
              <a:lnSpc>
                <a:spcPct val="115100"/>
              </a:lnSpc>
              <a:spcBef>
                <a:spcPts val="100"/>
              </a:spcBef>
            </a:pPr>
            <a:r>
              <a:rPr sz="2100" b="1" dirty="0">
                <a:latin typeface="Avenir Next"/>
                <a:cs typeface="Avenir Next"/>
              </a:rPr>
              <a:t>Class</a:t>
            </a:r>
            <a:r>
              <a:rPr sz="2100" b="1" spc="-10" dirty="0">
                <a:latin typeface="Avenir Next"/>
                <a:cs typeface="Avenir Next"/>
              </a:rPr>
              <a:t> </a:t>
            </a:r>
            <a:r>
              <a:rPr sz="2100" b="1" dirty="0">
                <a:latin typeface="Avenir Next"/>
                <a:cs typeface="Avenir Next"/>
              </a:rPr>
              <a:t>with </a:t>
            </a:r>
            <a:r>
              <a:rPr sz="2100" b="1" spc="-10" dirty="0">
                <a:latin typeface="Avenir Next"/>
                <a:cs typeface="Avenir Next"/>
              </a:rPr>
              <a:t>standard </a:t>
            </a:r>
            <a:r>
              <a:rPr sz="2100" b="1" dirty="0">
                <a:latin typeface="Avenir Next"/>
                <a:cs typeface="Avenir Next"/>
              </a:rPr>
              <a:t>output,</a:t>
            </a:r>
            <a:r>
              <a:rPr sz="2100" b="1" spc="-65" dirty="0">
                <a:latin typeface="Avenir Next"/>
                <a:cs typeface="Avenir Next"/>
              </a:rPr>
              <a:t> </a:t>
            </a:r>
            <a:r>
              <a:rPr sz="2100" b="1" dirty="0">
                <a:latin typeface="Avenir Next"/>
                <a:cs typeface="Avenir Next"/>
              </a:rPr>
              <a:t>input and </a:t>
            </a:r>
            <a:r>
              <a:rPr sz="2100" b="1" spc="-20" dirty="0">
                <a:latin typeface="Avenir Next"/>
                <a:cs typeface="Avenir Next"/>
              </a:rPr>
              <a:t>error</a:t>
            </a:r>
            <a:endParaRPr sz="2100">
              <a:latin typeface="Avenir Next"/>
              <a:cs typeface="Avenir Nex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09700" y="3098800"/>
            <a:ext cx="196850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Avenir Next"/>
                <a:cs typeface="Avenir Next"/>
              </a:rPr>
              <a:t>output </a:t>
            </a:r>
            <a:r>
              <a:rPr sz="2100" b="1" spc="-10" dirty="0">
                <a:latin typeface="Avenir Next"/>
                <a:cs typeface="Avenir Next"/>
              </a:rPr>
              <a:t>streams</a:t>
            </a:r>
            <a:endParaRPr sz="2100">
              <a:latin typeface="Avenir Next"/>
              <a:cs typeface="Avenir Nex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99000" y="3177539"/>
            <a:ext cx="2586990" cy="1130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100"/>
              </a:lnSpc>
              <a:spcBef>
                <a:spcPts val="100"/>
              </a:spcBef>
            </a:pPr>
            <a:r>
              <a:rPr sz="2100" b="1" dirty="0">
                <a:latin typeface="Avenir Next"/>
                <a:cs typeface="Avenir Next"/>
              </a:rPr>
              <a:t>Function</a:t>
            </a:r>
            <a:r>
              <a:rPr sz="2100" b="1" spc="-60" dirty="0">
                <a:latin typeface="Avenir Next"/>
                <a:cs typeface="Avenir Next"/>
              </a:rPr>
              <a:t> </a:t>
            </a:r>
            <a:r>
              <a:rPr sz="2100" b="1" dirty="0">
                <a:latin typeface="Avenir Next"/>
                <a:cs typeface="Avenir Next"/>
              </a:rPr>
              <a:t>that</a:t>
            </a:r>
            <a:r>
              <a:rPr sz="2100" b="1" spc="-55" dirty="0">
                <a:latin typeface="Avenir Next"/>
                <a:cs typeface="Avenir Next"/>
              </a:rPr>
              <a:t> </a:t>
            </a:r>
            <a:r>
              <a:rPr sz="2100" b="1" spc="-10" dirty="0">
                <a:latin typeface="Avenir Next"/>
                <a:cs typeface="Avenir Next"/>
              </a:rPr>
              <a:t>writes </a:t>
            </a:r>
            <a:r>
              <a:rPr sz="2100" b="1" dirty="0">
                <a:latin typeface="Avenir Next"/>
                <a:cs typeface="Avenir Next"/>
              </a:rPr>
              <a:t>argument</a:t>
            </a:r>
            <a:r>
              <a:rPr sz="2100" b="1" spc="-20" dirty="0">
                <a:latin typeface="Avenir Next"/>
                <a:cs typeface="Avenir Next"/>
              </a:rPr>
              <a:t> </a:t>
            </a:r>
            <a:r>
              <a:rPr sz="2100" b="1" dirty="0">
                <a:latin typeface="Avenir Next"/>
                <a:cs typeface="Avenir Next"/>
              </a:rPr>
              <a:t>to</a:t>
            </a:r>
            <a:r>
              <a:rPr sz="2100" b="1" spc="-20" dirty="0">
                <a:latin typeface="Avenir Next"/>
                <a:cs typeface="Avenir Next"/>
              </a:rPr>
              <a:t> </a:t>
            </a:r>
            <a:r>
              <a:rPr sz="2100" b="1" spc="-25" dirty="0">
                <a:latin typeface="Avenir Next"/>
                <a:cs typeface="Avenir Next"/>
              </a:rPr>
              <a:t>the </a:t>
            </a:r>
            <a:r>
              <a:rPr sz="2100" b="1" dirty="0">
                <a:latin typeface="Avenir Next"/>
                <a:cs typeface="Avenir Next"/>
              </a:rPr>
              <a:t>specified </a:t>
            </a:r>
            <a:r>
              <a:rPr sz="2100" b="1" spc="-10" dirty="0">
                <a:latin typeface="Avenir Next"/>
                <a:cs typeface="Avenir Next"/>
              </a:rPr>
              <a:t>stream</a:t>
            </a:r>
            <a:endParaRPr sz="2100">
              <a:latin typeface="Avenir Next"/>
              <a:cs typeface="Avenir Nex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16200" y="8105140"/>
            <a:ext cx="2735580" cy="1130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100"/>
              </a:lnSpc>
              <a:spcBef>
                <a:spcPts val="100"/>
              </a:spcBef>
            </a:pPr>
            <a:r>
              <a:rPr sz="2100" b="1" dirty="0">
                <a:solidFill>
                  <a:srgbClr val="9678A8"/>
                </a:solidFill>
                <a:latin typeface="Avenir Next"/>
                <a:cs typeface="Avenir Next"/>
              </a:rPr>
              <a:t>Inner</a:t>
            </a:r>
            <a:r>
              <a:rPr sz="2100" b="1" spc="-10" dirty="0">
                <a:solidFill>
                  <a:srgbClr val="9678A8"/>
                </a:solidFill>
                <a:latin typeface="Avenir Next"/>
                <a:cs typeface="Avenir Next"/>
              </a:rPr>
              <a:t> </a:t>
            </a:r>
            <a:r>
              <a:rPr sz="2100" b="1" dirty="0">
                <a:solidFill>
                  <a:srgbClr val="9678A8"/>
                </a:solidFill>
                <a:latin typeface="Avenir Next"/>
                <a:cs typeface="Avenir Next"/>
              </a:rPr>
              <a:t>class</a:t>
            </a:r>
            <a:r>
              <a:rPr sz="2100" b="1" spc="-10" dirty="0">
                <a:solidFill>
                  <a:srgbClr val="9678A8"/>
                </a:solidFill>
                <a:latin typeface="Avenir Next"/>
                <a:cs typeface="Avenir Next"/>
              </a:rPr>
              <a:t> </a:t>
            </a:r>
            <a:r>
              <a:rPr sz="2100" b="1" dirty="0">
                <a:solidFill>
                  <a:srgbClr val="9678A8"/>
                </a:solidFill>
                <a:latin typeface="Avenir Next"/>
                <a:cs typeface="Avenir Next"/>
              </a:rPr>
              <a:t>that</a:t>
            </a:r>
            <a:r>
              <a:rPr sz="2100" b="1" spc="-5" dirty="0">
                <a:solidFill>
                  <a:srgbClr val="9678A8"/>
                </a:solidFill>
                <a:latin typeface="Avenir Next"/>
                <a:cs typeface="Avenir Next"/>
              </a:rPr>
              <a:t> </a:t>
            </a:r>
            <a:r>
              <a:rPr sz="2100" b="1" spc="-10" dirty="0">
                <a:solidFill>
                  <a:srgbClr val="9678A8"/>
                </a:solidFill>
                <a:latin typeface="Avenir Next"/>
                <a:cs typeface="Avenir Next"/>
              </a:rPr>
              <a:t>helps </a:t>
            </a:r>
            <a:r>
              <a:rPr sz="2100" b="1" dirty="0">
                <a:solidFill>
                  <a:srgbClr val="9678A8"/>
                </a:solidFill>
                <a:latin typeface="Avenir Next"/>
                <a:cs typeface="Avenir Next"/>
              </a:rPr>
              <a:t>to specify </a:t>
            </a:r>
            <a:r>
              <a:rPr sz="2100" b="1" spc="-10" dirty="0">
                <a:solidFill>
                  <a:srgbClr val="9678A8"/>
                </a:solidFill>
                <a:latin typeface="Avenir Next"/>
                <a:cs typeface="Avenir Next"/>
              </a:rPr>
              <a:t>stream </a:t>
            </a:r>
            <a:r>
              <a:rPr sz="2100" b="1" dirty="0">
                <a:solidFill>
                  <a:srgbClr val="9678A8"/>
                </a:solidFill>
                <a:latin typeface="Avenir Next"/>
                <a:cs typeface="Avenir Next"/>
              </a:rPr>
              <a:t>flow </a:t>
            </a:r>
            <a:r>
              <a:rPr sz="2100" b="1" spc="-10" dirty="0">
                <a:solidFill>
                  <a:srgbClr val="9678A8"/>
                </a:solidFill>
                <a:latin typeface="Avenir Next"/>
                <a:cs typeface="Avenir Next"/>
              </a:rPr>
              <a:t>direction</a:t>
            </a:r>
            <a:endParaRPr sz="2100">
              <a:latin typeface="Avenir Next"/>
              <a:cs typeface="Avenir Nex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85100" y="7203440"/>
            <a:ext cx="2729230" cy="76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2900">
              <a:lnSpc>
                <a:spcPct val="115100"/>
              </a:lnSpc>
              <a:spcBef>
                <a:spcPts val="100"/>
              </a:spcBef>
            </a:pPr>
            <a:r>
              <a:rPr sz="2100" b="1" dirty="0">
                <a:solidFill>
                  <a:srgbClr val="6A8759"/>
                </a:solidFill>
                <a:latin typeface="Avenir Next"/>
                <a:cs typeface="Avenir Next"/>
              </a:rPr>
              <a:t>Argument</a:t>
            </a:r>
            <a:r>
              <a:rPr sz="2100" b="1" spc="-20" dirty="0">
                <a:solidFill>
                  <a:srgbClr val="6A8759"/>
                </a:solidFill>
                <a:latin typeface="Avenir Next"/>
                <a:cs typeface="Avenir Next"/>
              </a:rPr>
              <a:t> </a:t>
            </a:r>
            <a:r>
              <a:rPr sz="2100" b="1" dirty="0">
                <a:solidFill>
                  <a:srgbClr val="6A8759"/>
                </a:solidFill>
                <a:latin typeface="Avenir Next"/>
                <a:cs typeface="Avenir Next"/>
              </a:rPr>
              <a:t>to</a:t>
            </a:r>
            <a:r>
              <a:rPr sz="2100" b="1" spc="-20" dirty="0">
                <a:solidFill>
                  <a:srgbClr val="6A8759"/>
                </a:solidFill>
                <a:latin typeface="Avenir Next"/>
                <a:cs typeface="Avenir Next"/>
              </a:rPr>
              <a:t> </a:t>
            </a:r>
            <a:r>
              <a:rPr sz="2100" b="1" spc="-25" dirty="0">
                <a:solidFill>
                  <a:srgbClr val="6A8759"/>
                </a:solidFill>
                <a:latin typeface="Avenir Next"/>
                <a:cs typeface="Avenir Next"/>
              </a:rPr>
              <a:t>be </a:t>
            </a:r>
            <a:r>
              <a:rPr sz="2100" b="1" dirty="0">
                <a:solidFill>
                  <a:srgbClr val="6A8759"/>
                </a:solidFill>
                <a:latin typeface="Avenir Next"/>
                <a:cs typeface="Avenir Next"/>
              </a:rPr>
              <a:t>written</a:t>
            </a:r>
            <a:r>
              <a:rPr sz="2100" b="1" spc="-20" dirty="0">
                <a:solidFill>
                  <a:srgbClr val="6A8759"/>
                </a:solidFill>
                <a:latin typeface="Avenir Next"/>
                <a:cs typeface="Avenir Next"/>
              </a:rPr>
              <a:t> </a:t>
            </a:r>
            <a:r>
              <a:rPr sz="2100" b="1" dirty="0">
                <a:solidFill>
                  <a:srgbClr val="6A8759"/>
                </a:solidFill>
                <a:latin typeface="Avenir Next"/>
                <a:cs typeface="Avenir Next"/>
              </a:rPr>
              <a:t>to</a:t>
            </a:r>
            <a:r>
              <a:rPr sz="2100" b="1" spc="-20" dirty="0">
                <a:solidFill>
                  <a:srgbClr val="6A8759"/>
                </a:solidFill>
                <a:latin typeface="Avenir Next"/>
                <a:cs typeface="Avenir Next"/>
              </a:rPr>
              <a:t> </a:t>
            </a:r>
            <a:r>
              <a:rPr sz="2100" b="1" dirty="0">
                <a:solidFill>
                  <a:srgbClr val="6A8759"/>
                </a:solidFill>
                <a:latin typeface="Avenir Next"/>
                <a:cs typeface="Avenir Next"/>
              </a:rPr>
              <a:t>the</a:t>
            </a:r>
            <a:r>
              <a:rPr sz="2100" b="1" spc="-15" dirty="0">
                <a:solidFill>
                  <a:srgbClr val="6A8759"/>
                </a:solidFill>
                <a:latin typeface="Avenir Next"/>
                <a:cs typeface="Avenir Next"/>
              </a:rPr>
              <a:t> </a:t>
            </a:r>
            <a:r>
              <a:rPr sz="2100" b="1" spc="-20" dirty="0">
                <a:solidFill>
                  <a:srgbClr val="6A8759"/>
                </a:solidFill>
                <a:latin typeface="Avenir Next"/>
                <a:cs typeface="Avenir Next"/>
              </a:rPr>
              <a:t>stream</a:t>
            </a:r>
            <a:endParaRPr sz="2100">
              <a:latin typeface="Avenir Next"/>
              <a:cs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3346254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3454400"/>
            <a:ext cx="7336155" cy="4775200"/>
          </a:xfrm>
          <a:prstGeom prst="rect">
            <a:avLst/>
          </a:prstGeom>
        </p:spPr>
        <p:txBody>
          <a:bodyPr vert="horz" wrap="square" lIns="0" tIns="444500" rIns="0" bIns="0" rtlCol="0">
            <a:spAutoFit/>
          </a:bodyPr>
          <a:lstStyle/>
          <a:p>
            <a:pPr marL="12700" marR="5080">
              <a:lnSpc>
                <a:spcPts val="17000"/>
              </a:lnSpc>
              <a:spcBef>
                <a:spcPts val="3500"/>
              </a:spcBef>
            </a:pPr>
            <a:r>
              <a:rPr sz="17000" spc="-640" dirty="0"/>
              <a:t>V</a:t>
            </a:r>
            <a:r>
              <a:rPr sz="17000" spc="-10" dirty="0"/>
              <a:t>ARIABLES</a:t>
            </a:r>
            <a:r>
              <a:rPr sz="17000" spc="-80" dirty="0"/>
              <a:t> </a:t>
            </a:r>
            <a:r>
              <a:rPr sz="17000" spc="-10" dirty="0">
                <a:solidFill>
                  <a:srgbClr val="E42832"/>
                </a:solidFill>
              </a:rPr>
              <a:t>OVERVIEW</a:t>
            </a:r>
            <a:endParaRPr sz="17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82600"/>
            <a:ext cx="6835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VARIABLES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OVERVIEW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56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325" u="none" baseline="-4694" dirty="0">
                <a:latin typeface="Lucida Grande"/>
                <a:cs typeface="Lucida Grande"/>
              </a:rPr>
              <a:t>▸</a:t>
            </a:r>
            <a:r>
              <a:rPr sz="5325" u="none" spc="660" baseline="-4694" dirty="0">
                <a:latin typeface="Lucida Grande"/>
                <a:cs typeface="Lucida Grande"/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Variable</a:t>
            </a:r>
            <a:r>
              <a:rPr sz="3400" u="none" spc="-25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is</a:t>
            </a:r>
            <a:r>
              <a:rPr sz="3400" u="none" spc="-20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a</a:t>
            </a:r>
            <a:r>
              <a:rPr sz="3400" u="none" spc="-20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E42832"/>
                </a:solidFill>
              </a:rPr>
              <a:t>named</a:t>
            </a:r>
            <a:r>
              <a:rPr sz="3400" u="none" spc="-20" dirty="0">
                <a:solidFill>
                  <a:srgbClr val="E42832"/>
                </a:solidFill>
              </a:rPr>
              <a:t> </a:t>
            </a:r>
            <a:r>
              <a:rPr sz="3400" u="none" dirty="0">
                <a:solidFill>
                  <a:srgbClr val="E42832"/>
                </a:solidFill>
              </a:rPr>
              <a:t>placeholder</a:t>
            </a:r>
            <a:r>
              <a:rPr sz="3400" u="none" spc="-20" dirty="0">
                <a:solidFill>
                  <a:srgbClr val="E42832"/>
                </a:solidFill>
              </a:rPr>
              <a:t> </a:t>
            </a:r>
            <a:r>
              <a:rPr sz="3400" u="none" spc="-20" dirty="0">
                <a:solidFill>
                  <a:srgbClr val="222222"/>
                </a:solidFill>
              </a:rPr>
              <a:t>that</a:t>
            </a:r>
            <a:endParaRPr sz="3400">
              <a:latin typeface="Lucida Grande"/>
              <a:cs typeface="Lucida Grande"/>
            </a:endParaRPr>
          </a:p>
          <a:p>
            <a:pPr marL="457200">
              <a:lnSpc>
                <a:spcPct val="100000"/>
              </a:lnSpc>
              <a:spcBef>
                <a:spcPts val="3140"/>
              </a:spcBef>
            </a:pPr>
            <a:r>
              <a:rPr sz="5325" u="none" baseline="-4694" dirty="0">
                <a:latin typeface="Lucida Grande"/>
                <a:cs typeface="Lucida Grande"/>
              </a:rPr>
              <a:t>▸</a:t>
            </a:r>
            <a:r>
              <a:rPr sz="5325" u="none" spc="630" baseline="-4694" dirty="0">
                <a:latin typeface="Lucida Grande"/>
                <a:cs typeface="Lucida Grande"/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Stores</a:t>
            </a:r>
            <a:r>
              <a:rPr sz="3400" u="none" spc="-30" dirty="0">
                <a:solidFill>
                  <a:srgbClr val="222222"/>
                </a:solidFill>
              </a:rPr>
              <a:t> </a:t>
            </a:r>
            <a:r>
              <a:rPr sz="3400" b="1" u="none" spc="-20" dirty="0">
                <a:latin typeface="Avenir Next Demi"/>
                <a:cs typeface="Avenir Next Demi"/>
              </a:rPr>
              <a:t>data</a:t>
            </a:r>
            <a:endParaRPr sz="3400">
              <a:latin typeface="Avenir Next Demi"/>
              <a:cs typeface="Avenir Next Demi"/>
            </a:endParaRPr>
          </a:p>
          <a:p>
            <a:pPr marL="457200">
              <a:lnSpc>
                <a:spcPct val="100000"/>
              </a:lnSpc>
              <a:spcBef>
                <a:spcPts val="3140"/>
              </a:spcBef>
            </a:pPr>
            <a:r>
              <a:rPr sz="5325" u="none" baseline="-4694" dirty="0">
                <a:latin typeface="Lucida Grande"/>
                <a:cs typeface="Lucida Grande"/>
              </a:rPr>
              <a:t>▸</a:t>
            </a:r>
            <a:r>
              <a:rPr sz="5325" u="none" spc="682" baseline="-4694" dirty="0">
                <a:latin typeface="Lucida Grande"/>
                <a:cs typeface="Lucida Grande"/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Describes</a:t>
            </a:r>
            <a:r>
              <a:rPr sz="3400" u="none" spc="-10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what</a:t>
            </a:r>
            <a:r>
              <a:rPr sz="3400" u="none" spc="-10" dirty="0">
                <a:solidFill>
                  <a:srgbClr val="222222"/>
                </a:solidFill>
              </a:rPr>
              <a:t> </a:t>
            </a:r>
            <a:r>
              <a:rPr sz="3400" b="1" u="none" dirty="0">
                <a:solidFill>
                  <a:srgbClr val="E42832"/>
                </a:solidFill>
                <a:latin typeface="Avenir Next Demi"/>
                <a:cs typeface="Avenir Next Demi"/>
              </a:rPr>
              <a:t>type</a:t>
            </a:r>
            <a:r>
              <a:rPr sz="3400" b="1" u="none" spc="-5" dirty="0">
                <a:solidFill>
                  <a:srgbClr val="E42832"/>
                </a:solidFill>
                <a:latin typeface="Avenir Next Demi"/>
                <a:cs typeface="Avenir Next Demi"/>
              </a:rPr>
              <a:t> </a:t>
            </a:r>
            <a:r>
              <a:rPr sz="3400" b="1" u="none" dirty="0">
                <a:solidFill>
                  <a:srgbClr val="E42832"/>
                </a:solidFill>
                <a:latin typeface="Avenir Next Demi"/>
                <a:cs typeface="Avenir Next Demi"/>
              </a:rPr>
              <a:t>of</a:t>
            </a:r>
            <a:r>
              <a:rPr sz="3400" b="1" u="none" spc="70" dirty="0">
                <a:solidFill>
                  <a:srgbClr val="E42832"/>
                </a:solidFill>
                <a:latin typeface="Avenir Next Demi"/>
                <a:cs typeface="Avenir Next Demi"/>
              </a:rPr>
              <a:t> </a:t>
            </a:r>
            <a:r>
              <a:rPr sz="3400" b="1" u="none" dirty="0">
                <a:solidFill>
                  <a:srgbClr val="E42832"/>
                </a:solidFill>
                <a:latin typeface="Avenir Next Demi"/>
                <a:cs typeface="Avenir Next Demi"/>
              </a:rPr>
              <a:t>data</a:t>
            </a:r>
            <a:r>
              <a:rPr sz="3400" b="1" u="none" spc="-5" dirty="0">
                <a:solidFill>
                  <a:srgbClr val="E42832"/>
                </a:solidFill>
                <a:latin typeface="Avenir Next Demi"/>
                <a:cs typeface="Avenir Next Demi"/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you</a:t>
            </a:r>
            <a:r>
              <a:rPr sz="3400" u="none" spc="-10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can</a:t>
            </a:r>
            <a:r>
              <a:rPr sz="3400" u="none" spc="-5" dirty="0">
                <a:solidFill>
                  <a:srgbClr val="222222"/>
                </a:solidFill>
              </a:rPr>
              <a:t> </a:t>
            </a:r>
            <a:r>
              <a:rPr sz="3400" u="none" spc="-10" dirty="0">
                <a:solidFill>
                  <a:srgbClr val="222222"/>
                </a:solidFill>
              </a:rPr>
              <a:t>store</a:t>
            </a:r>
            <a:endParaRPr sz="3400">
              <a:latin typeface="Avenir Next Demi"/>
              <a:cs typeface="Avenir Next Demi"/>
            </a:endParaRPr>
          </a:p>
          <a:p>
            <a:pPr marL="457200">
              <a:lnSpc>
                <a:spcPct val="100000"/>
              </a:lnSpc>
              <a:spcBef>
                <a:spcPts val="3140"/>
              </a:spcBef>
            </a:pPr>
            <a:r>
              <a:rPr sz="5325" u="none" baseline="-4694" dirty="0">
                <a:latin typeface="Lucida Grande"/>
                <a:cs typeface="Lucida Grande"/>
              </a:rPr>
              <a:t>▸</a:t>
            </a:r>
            <a:r>
              <a:rPr sz="5325" u="none" spc="697" baseline="-4694" dirty="0">
                <a:latin typeface="Lucida Grande"/>
                <a:cs typeface="Lucida Grande"/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Describes</a:t>
            </a:r>
            <a:r>
              <a:rPr sz="3400" u="none" spc="-10" dirty="0">
                <a:solidFill>
                  <a:srgbClr val="222222"/>
                </a:solidFill>
              </a:rPr>
              <a:t> </a:t>
            </a:r>
            <a:r>
              <a:rPr sz="3400" b="1" u="none" dirty="0">
                <a:latin typeface="Avenir Next Demi"/>
                <a:cs typeface="Avenir Next Demi"/>
              </a:rPr>
              <a:t>size </a:t>
            </a:r>
            <a:r>
              <a:rPr sz="3400" u="none" dirty="0">
                <a:solidFill>
                  <a:srgbClr val="222222"/>
                </a:solidFill>
              </a:rPr>
              <a:t>or</a:t>
            </a:r>
            <a:r>
              <a:rPr sz="3400" u="none" spc="-5" dirty="0">
                <a:solidFill>
                  <a:srgbClr val="222222"/>
                </a:solidFill>
              </a:rPr>
              <a:t> </a:t>
            </a:r>
            <a:r>
              <a:rPr sz="3400" b="1" u="none" dirty="0">
                <a:latin typeface="Avenir Next Demi"/>
                <a:cs typeface="Avenir Next Demi"/>
              </a:rPr>
              <a:t>amount</a:t>
            </a:r>
            <a:r>
              <a:rPr sz="3400" b="1" u="none" spc="-5" dirty="0">
                <a:latin typeface="Avenir Next Demi"/>
                <a:cs typeface="Avenir Next Demi"/>
              </a:rPr>
              <a:t> </a:t>
            </a:r>
            <a:r>
              <a:rPr sz="3400" b="1" u="none" dirty="0">
                <a:latin typeface="Avenir Next Demi"/>
                <a:cs typeface="Avenir Next Demi"/>
              </a:rPr>
              <a:t>of</a:t>
            </a:r>
            <a:r>
              <a:rPr sz="3400" b="1" u="none" spc="80" dirty="0">
                <a:latin typeface="Avenir Next Demi"/>
                <a:cs typeface="Avenir Next Demi"/>
              </a:rPr>
              <a:t> </a:t>
            </a:r>
            <a:r>
              <a:rPr sz="3400" b="1" u="none" dirty="0">
                <a:latin typeface="Avenir Next Demi"/>
                <a:cs typeface="Avenir Next Demi"/>
              </a:rPr>
              <a:t>data</a:t>
            </a:r>
            <a:r>
              <a:rPr sz="3400" b="1" u="none" spc="-5" dirty="0">
                <a:latin typeface="Avenir Next Demi"/>
                <a:cs typeface="Avenir Next Demi"/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it</a:t>
            </a:r>
            <a:r>
              <a:rPr sz="3400" u="none" spc="-5" dirty="0">
                <a:solidFill>
                  <a:srgbClr val="222222"/>
                </a:solidFill>
              </a:rPr>
              <a:t> </a:t>
            </a:r>
            <a:r>
              <a:rPr sz="3400" u="none" dirty="0">
                <a:solidFill>
                  <a:srgbClr val="222222"/>
                </a:solidFill>
              </a:rPr>
              <a:t>can </a:t>
            </a:r>
            <a:r>
              <a:rPr sz="3400" u="none" spc="-10" dirty="0">
                <a:solidFill>
                  <a:srgbClr val="222222"/>
                </a:solidFill>
              </a:rPr>
              <a:t>store</a:t>
            </a:r>
            <a:endParaRPr sz="3400">
              <a:latin typeface="Avenir Next Demi"/>
              <a:cs typeface="Avenir Next Dem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83720" y="451792"/>
            <a:ext cx="17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3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VARIABLES</a:t>
            </a:r>
            <a:r>
              <a:rPr spc="-180" dirty="0"/>
              <a:t> </a:t>
            </a:r>
            <a:r>
              <a:rPr spc="-10" dirty="0"/>
              <a:t>DEFINITION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82600"/>
            <a:ext cx="6835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VARIABLES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OVERVIEW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VARIABLES</a:t>
            </a:r>
            <a:r>
              <a:rPr spc="-110" dirty="0"/>
              <a:t> </a:t>
            </a:r>
            <a:r>
              <a:rPr spc="-10" dirty="0"/>
              <a:t>RELATIONSHIP</a:t>
            </a:r>
            <a:r>
              <a:rPr spc="-110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spc="-10" dirty="0"/>
              <a:t>OBJECTS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383720" y="451792"/>
            <a:ext cx="17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4</a:t>
            </a:r>
            <a:endParaRPr sz="2400">
              <a:latin typeface="DIN Alternate"/>
              <a:cs typeface="DIN Alternat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14159" y="5764319"/>
            <a:ext cx="2987675" cy="147320"/>
            <a:chOff x="3614159" y="5764319"/>
            <a:chExt cx="2987675" cy="147320"/>
          </a:xfrm>
        </p:grpSpPr>
        <p:sp>
          <p:nvSpPr>
            <p:cNvPr id="6" name="object 6"/>
            <p:cNvSpPr/>
            <p:nvPr/>
          </p:nvSpPr>
          <p:spPr>
            <a:xfrm>
              <a:off x="3703059" y="5837961"/>
              <a:ext cx="2797175" cy="4445"/>
            </a:xfrm>
            <a:custGeom>
              <a:avLst/>
              <a:gdLst/>
              <a:ahLst/>
              <a:cxnLst/>
              <a:rect l="l" t="t" r="r" b="b"/>
              <a:pathLst>
                <a:path w="2797175" h="4445">
                  <a:moveTo>
                    <a:pt x="0" y="3859"/>
                  </a:moveTo>
                  <a:lnTo>
                    <a:pt x="12699" y="3841"/>
                  </a:lnTo>
                  <a:lnTo>
                    <a:pt x="2784100" y="17"/>
                  </a:lnTo>
                  <a:lnTo>
                    <a:pt x="2796800" y="0"/>
                  </a:lnTo>
                </a:path>
              </a:pathLst>
            </a:custGeom>
            <a:ln w="25400">
              <a:solidFill>
                <a:srgbClr val="316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87075" y="5777019"/>
              <a:ext cx="102235" cy="121920"/>
            </a:xfrm>
            <a:custGeom>
              <a:avLst/>
              <a:gdLst/>
              <a:ahLst/>
              <a:cxnLst/>
              <a:rect l="l" t="t" r="r" b="b"/>
              <a:pathLst>
                <a:path w="102234" h="121920">
                  <a:moveTo>
                    <a:pt x="168" y="121919"/>
                  </a:moveTo>
                  <a:lnTo>
                    <a:pt x="101683" y="60819"/>
                  </a:lnTo>
                  <a:lnTo>
                    <a:pt x="0" y="0"/>
                  </a:lnTo>
                </a:path>
                <a:path w="102234" h="121920">
                  <a:moveTo>
                    <a:pt x="84" y="60959"/>
                  </a:moveTo>
                  <a:lnTo>
                    <a:pt x="101683" y="60819"/>
                  </a:lnTo>
                </a:path>
              </a:pathLst>
            </a:custGeom>
            <a:ln w="25399">
              <a:solidFill>
                <a:srgbClr val="316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4159" y="5791074"/>
              <a:ext cx="101600" cy="10160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3604239" y="3664509"/>
            <a:ext cx="2997835" cy="1700530"/>
            <a:chOff x="3604239" y="3664509"/>
            <a:chExt cx="2997835" cy="1700530"/>
          </a:xfrm>
        </p:grpSpPr>
        <p:sp>
          <p:nvSpPr>
            <p:cNvPr id="10" name="object 10"/>
            <p:cNvSpPr/>
            <p:nvPr/>
          </p:nvSpPr>
          <p:spPr>
            <a:xfrm>
              <a:off x="3697692" y="4823041"/>
              <a:ext cx="2803525" cy="476250"/>
            </a:xfrm>
            <a:custGeom>
              <a:avLst/>
              <a:gdLst/>
              <a:ahLst/>
              <a:cxnLst/>
              <a:rect l="l" t="t" r="r" b="b"/>
              <a:pathLst>
                <a:path w="2803525" h="476250">
                  <a:moveTo>
                    <a:pt x="0" y="476137"/>
                  </a:moveTo>
                  <a:lnTo>
                    <a:pt x="61238" y="450705"/>
                  </a:lnTo>
                  <a:lnTo>
                    <a:pt x="110762" y="430701"/>
                  </a:lnTo>
                  <a:lnTo>
                    <a:pt x="160257" y="411152"/>
                  </a:lnTo>
                  <a:lnTo>
                    <a:pt x="209724" y="392057"/>
                  </a:lnTo>
                  <a:lnTo>
                    <a:pt x="259162" y="373415"/>
                  </a:lnTo>
                  <a:lnTo>
                    <a:pt x="308571" y="355228"/>
                  </a:lnTo>
                  <a:lnTo>
                    <a:pt x="357951" y="337495"/>
                  </a:lnTo>
                  <a:lnTo>
                    <a:pt x="407303" y="320215"/>
                  </a:lnTo>
                  <a:lnTo>
                    <a:pt x="456626" y="303390"/>
                  </a:lnTo>
                  <a:lnTo>
                    <a:pt x="505920" y="287018"/>
                  </a:lnTo>
                  <a:lnTo>
                    <a:pt x="555185" y="271101"/>
                  </a:lnTo>
                  <a:lnTo>
                    <a:pt x="604422" y="255637"/>
                  </a:lnTo>
                  <a:lnTo>
                    <a:pt x="653630" y="240628"/>
                  </a:lnTo>
                  <a:lnTo>
                    <a:pt x="702809" y="226072"/>
                  </a:lnTo>
                  <a:lnTo>
                    <a:pt x="751960" y="211971"/>
                  </a:lnTo>
                  <a:lnTo>
                    <a:pt x="801082" y="198323"/>
                  </a:lnTo>
                  <a:lnTo>
                    <a:pt x="850175" y="185130"/>
                  </a:lnTo>
                  <a:lnTo>
                    <a:pt x="899239" y="172390"/>
                  </a:lnTo>
                  <a:lnTo>
                    <a:pt x="948275" y="160105"/>
                  </a:lnTo>
                  <a:lnTo>
                    <a:pt x="997282" y="148273"/>
                  </a:lnTo>
                  <a:lnTo>
                    <a:pt x="1046260" y="136896"/>
                  </a:lnTo>
                  <a:lnTo>
                    <a:pt x="1095209" y="125972"/>
                  </a:lnTo>
                  <a:lnTo>
                    <a:pt x="1144130" y="115502"/>
                  </a:lnTo>
                  <a:lnTo>
                    <a:pt x="1193022" y="105487"/>
                  </a:lnTo>
                  <a:lnTo>
                    <a:pt x="1241885" y="95925"/>
                  </a:lnTo>
                  <a:lnTo>
                    <a:pt x="1290720" y="86817"/>
                  </a:lnTo>
                  <a:lnTo>
                    <a:pt x="1339526" y="78164"/>
                  </a:lnTo>
                  <a:lnTo>
                    <a:pt x="1388303" y="69964"/>
                  </a:lnTo>
                  <a:lnTo>
                    <a:pt x="1437051" y="62218"/>
                  </a:lnTo>
                  <a:lnTo>
                    <a:pt x="1485771" y="54927"/>
                  </a:lnTo>
                  <a:lnTo>
                    <a:pt x="1534462" y="48089"/>
                  </a:lnTo>
                  <a:lnTo>
                    <a:pt x="1583124" y="41705"/>
                  </a:lnTo>
                  <a:lnTo>
                    <a:pt x="1631758" y="35775"/>
                  </a:lnTo>
                  <a:lnTo>
                    <a:pt x="1680363" y="30299"/>
                  </a:lnTo>
                  <a:lnTo>
                    <a:pt x="1728939" y="25278"/>
                  </a:lnTo>
                  <a:lnTo>
                    <a:pt x="1777486" y="20710"/>
                  </a:lnTo>
                  <a:lnTo>
                    <a:pt x="1826005" y="16596"/>
                  </a:lnTo>
                  <a:lnTo>
                    <a:pt x="1874495" y="12936"/>
                  </a:lnTo>
                  <a:lnTo>
                    <a:pt x="1922956" y="9730"/>
                  </a:lnTo>
                  <a:lnTo>
                    <a:pt x="1971389" y="6978"/>
                  </a:lnTo>
                  <a:lnTo>
                    <a:pt x="2019793" y="4680"/>
                  </a:lnTo>
                  <a:lnTo>
                    <a:pt x="2068168" y="2836"/>
                  </a:lnTo>
                  <a:lnTo>
                    <a:pt x="2116515" y="1446"/>
                  </a:lnTo>
                  <a:lnTo>
                    <a:pt x="2164832" y="510"/>
                  </a:lnTo>
                  <a:lnTo>
                    <a:pt x="2213122" y="28"/>
                  </a:lnTo>
                  <a:lnTo>
                    <a:pt x="2261382" y="0"/>
                  </a:lnTo>
                  <a:lnTo>
                    <a:pt x="2309614" y="425"/>
                  </a:lnTo>
                  <a:lnTo>
                    <a:pt x="2357817" y="1305"/>
                  </a:lnTo>
                  <a:lnTo>
                    <a:pt x="2405991" y="2639"/>
                  </a:lnTo>
                  <a:lnTo>
                    <a:pt x="2454136" y="4427"/>
                  </a:lnTo>
                  <a:lnTo>
                    <a:pt x="2502253" y="6668"/>
                  </a:lnTo>
                  <a:lnTo>
                    <a:pt x="2550342" y="9364"/>
                  </a:lnTo>
                  <a:lnTo>
                    <a:pt x="2598401" y="12514"/>
                  </a:lnTo>
                  <a:lnTo>
                    <a:pt x="2646432" y="16117"/>
                  </a:lnTo>
                  <a:lnTo>
                    <a:pt x="2694434" y="20175"/>
                  </a:lnTo>
                  <a:lnTo>
                    <a:pt x="2742407" y="24687"/>
                  </a:lnTo>
                  <a:lnTo>
                    <a:pt x="2790352" y="29652"/>
                  </a:lnTo>
                  <a:lnTo>
                    <a:pt x="2802907" y="31157"/>
                  </a:lnTo>
                </a:path>
              </a:pathLst>
            </a:custGeom>
            <a:ln w="25400">
              <a:solidFill>
                <a:srgbClr val="1553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80733" y="4792161"/>
              <a:ext cx="108585" cy="121285"/>
            </a:xfrm>
            <a:custGeom>
              <a:avLst/>
              <a:gdLst/>
              <a:ahLst/>
              <a:cxnLst/>
              <a:rect l="l" t="t" r="r" b="b"/>
              <a:pathLst>
                <a:path w="108584" h="121285">
                  <a:moveTo>
                    <a:pt x="0" y="121053"/>
                  </a:moveTo>
                  <a:lnTo>
                    <a:pt x="108133" y="72620"/>
                  </a:lnTo>
                  <a:lnTo>
                    <a:pt x="14512" y="0"/>
                  </a:lnTo>
                </a:path>
                <a:path w="108584" h="121285">
                  <a:moveTo>
                    <a:pt x="7256" y="60526"/>
                  </a:moveTo>
                  <a:lnTo>
                    <a:pt x="108133" y="72620"/>
                  </a:lnTo>
                </a:path>
              </a:pathLst>
            </a:custGeom>
            <a:ln w="25399">
              <a:solidFill>
                <a:srgbClr val="1553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823" y="5263289"/>
              <a:ext cx="101626" cy="10162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681362" y="3711428"/>
              <a:ext cx="2820035" cy="1050925"/>
            </a:xfrm>
            <a:custGeom>
              <a:avLst/>
              <a:gdLst/>
              <a:ahLst/>
              <a:cxnLst/>
              <a:rect l="l" t="t" r="r" b="b"/>
              <a:pathLst>
                <a:path w="2820035" h="1050925">
                  <a:moveTo>
                    <a:pt x="0" y="1050326"/>
                  </a:moveTo>
                  <a:lnTo>
                    <a:pt x="46367" y="1003197"/>
                  </a:lnTo>
                  <a:lnTo>
                    <a:pt x="84177" y="965951"/>
                  </a:lnTo>
                  <a:lnTo>
                    <a:pt x="122207" y="929408"/>
                  </a:lnTo>
                  <a:lnTo>
                    <a:pt x="160457" y="893571"/>
                  </a:lnTo>
                  <a:lnTo>
                    <a:pt x="198927" y="858438"/>
                  </a:lnTo>
                  <a:lnTo>
                    <a:pt x="237617" y="824009"/>
                  </a:lnTo>
                  <a:lnTo>
                    <a:pt x="276527" y="790285"/>
                  </a:lnTo>
                  <a:lnTo>
                    <a:pt x="315658" y="757266"/>
                  </a:lnTo>
                  <a:lnTo>
                    <a:pt x="355008" y="724951"/>
                  </a:lnTo>
                  <a:lnTo>
                    <a:pt x="394579" y="693341"/>
                  </a:lnTo>
                  <a:lnTo>
                    <a:pt x="434370" y="662435"/>
                  </a:lnTo>
                  <a:lnTo>
                    <a:pt x="474380" y="632234"/>
                  </a:lnTo>
                  <a:lnTo>
                    <a:pt x="514611" y="602738"/>
                  </a:lnTo>
                  <a:lnTo>
                    <a:pt x="555063" y="573946"/>
                  </a:lnTo>
                  <a:lnTo>
                    <a:pt x="595734" y="545858"/>
                  </a:lnTo>
                  <a:lnTo>
                    <a:pt x="636625" y="518475"/>
                  </a:lnTo>
                  <a:lnTo>
                    <a:pt x="677737" y="491797"/>
                  </a:lnTo>
                  <a:lnTo>
                    <a:pt x="719069" y="465823"/>
                  </a:lnTo>
                  <a:lnTo>
                    <a:pt x="760620" y="440554"/>
                  </a:lnTo>
                  <a:lnTo>
                    <a:pt x="802392" y="415990"/>
                  </a:lnTo>
                  <a:lnTo>
                    <a:pt x="844385" y="392130"/>
                  </a:lnTo>
                  <a:lnTo>
                    <a:pt x="886597" y="368974"/>
                  </a:lnTo>
                  <a:lnTo>
                    <a:pt x="929029" y="346523"/>
                  </a:lnTo>
                  <a:lnTo>
                    <a:pt x="971682" y="324777"/>
                  </a:lnTo>
                  <a:lnTo>
                    <a:pt x="1014554" y="303735"/>
                  </a:lnTo>
                  <a:lnTo>
                    <a:pt x="1057647" y="283398"/>
                  </a:lnTo>
                  <a:lnTo>
                    <a:pt x="1100960" y="263765"/>
                  </a:lnTo>
                  <a:lnTo>
                    <a:pt x="1144493" y="244837"/>
                  </a:lnTo>
                  <a:lnTo>
                    <a:pt x="1188247" y="226614"/>
                  </a:lnTo>
                  <a:lnTo>
                    <a:pt x="1232220" y="209095"/>
                  </a:lnTo>
                  <a:lnTo>
                    <a:pt x="1276414" y="192280"/>
                  </a:lnTo>
                  <a:lnTo>
                    <a:pt x="1320827" y="176170"/>
                  </a:lnTo>
                  <a:lnTo>
                    <a:pt x="1365461" y="160765"/>
                  </a:lnTo>
                  <a:lnTo>
                    <a:pt x="1410315" y="146064"/>
                  </a:lnTo>
                  <a:lnTo>
                    <a:pt x="1455389" y="132068"/>
                  </a:lnTo>
                  <a:lnTo>
                    <a:pt x="1500684" y="118776"/>
                  </a:lnTo>
                  <a:lnTo>
                    <a:pt x="1546198" y="106189"/>
                  </a:lnTo>
                  <a:lnTo>
                    <a:pt x="1591933" y="94306"/>
                  </a:lnTo>
                  <a:lnTo>
                    <a:pt x="1637887" y="83128"/>
                  </a:lnTo>
                  <a:lnTo>
                    <a:pt x="1684062" y="72654"/>
                  </a:lnTo>
                  <a:lnTo>
                    <a:pt x="1730457" y="62885"/>
                  </a:lnTo>
                  <a:lnTo>
                    <a:pt x="1777073" y="53821"/>
                  </a:lnTo>
                  <a:lnTo>
                    <a:pt x="1823908" y="45461"/>
                  </a:lnTo>
                  <a:lnTo>
                    <a:pt x="1870964" y="37805"/>
                  </a:lnTo>
                  <a:lnTo>
                    <a:pt x="1918240" y="30854"/>
                  </a:lnTo>
                  <a:lnTo>
                    <a:pt x="1965735" y="24608"/>
                  </a:lnTo>
                  <a:lnTo>
                    <a:pt x="2013452" y="19066"/>
                  </a:lnTo>
                  <a:lnTo>
                    <a:pt x="2061388" y="14229"/>
                  </a:lnTo>
                  <a:lnTo>
                    <a:pt x="2109544" y="10096"/>
                  </a:lnTo>
                  <a:lnTo>
                    <a:pt x="2157921" y="6667"/>
                  </a:lnTo>
                  <a:lnTo>
                    <a:pt x="2206518" y="3944"/>
                  </a:lnTo>
                  <a:lnTo>
                    <a:pt x="2255335" y="1924"/>
                  </a:lnTo>
                  <a:lnTo>
                    <a:pt x="2304372" y="610"/>
                  </a:lnTo>
                  <a:lnTo>
                    <a:pt x="2353629" y="0"/>
                  </a:lnTo>
                  <a:lnTo>
                    <a:pt x="2403106" y="94"/>
                  </a:lnTo>
                  <a:lnTo>
                    <a:pt x="2452804" y="893"/>
                  </a:lnTo>
                  <a:lnTo>
                    <a:pt x="2502722" y="2396"/>
                  </a:lnTo>
                  <a:lnTo>
                    <a:pt x="2552860" y="4604"/>
                  </a:lnTo>
                  <a:lnTo>
                    <a:pt x="2603218" y="7516"/>
                  </a:lnTo>
                  <a:lnTo>
                    <a:pt x="2653796" y="11133"/>
                  </a:lnTo>
                  <a:lnTo>
                    <a:pt x="2704595" y="15455"/>
                  </a:lnTo>
                  <a:lnTo>
                    <a:pt x="2755614" y="20480"/>
                  </a:lnTo>
                  <a:lnTo>
                    <a:pt x="2806853" y="26211"/>
                  </a:lnTo>
                  <a:lnTo>
                    <a:pt x="2819409" y="27884"/>
                  </a:lnTo>
                </a:path>
              </a:pathLst>
            </a:custGeom>
            <a:ln w="25400">
              <a:solidFill>
                <a:srgbClr val="1867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80133" y="3677209"/>
              <a:ext cx="109220" cy="121285"/>
            </a:xfrm>
            <a:custGeom>
              <a:avLst/>
              <a:gdLst/>
              <a:ahLst/>
              <a:cxnLst/>
              <a:rect l="l" t="t" r="r" b="b"/>
              <a:pathLst>
                <a:path w="109220" h="121285">
                  <a:moveTo>
                    <a:pt x="0" y="120852"/>
                  </a:moveTo>
                  <a:lnTo>
                    <a:pt x="108759" y="73841"/>
                  </a:lnTo>
                  <a:lnTo>
                    <a:pt x="16098" y="0"/>
                  </a:lnTo>
                </a:path>
                <a:path w="109220" h="121285">
                  <a:moveTo>
                    <a:pt x="8049" y="60426"/>
                  </a:moveTo>
                  <a:lnTo>
                    <a:pt x="108759" y="73841"/>
                  </a:lnTo>
                </a:path>
              </a:pathLst>
            </a:custGeom>
            <a:ln w="25399">
              <a:solidFill>
                <a:srgbClr val="1867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4239" y="4738501"/>
              <a:ext cx="101574" cy="101574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3610917" y="6315365"/>
            <a:ext cx="2990850" cy="1791970"/>
            <a:chOff x="3610917" y="6315365"/>
            <a:chExt cx="2990850" cy="1791970"/>
          </a:xfrm>
        </p:grpSpPr>
        <p:sp>
          <p:nvSpPr>
            <p:cNvPr id="17" name="object 17"/>
            <p:cNvSpPr/>
            <p:nvPr/>
          </p:nvSpPr>
          <p:spPr>
            <a:xfrm>
              <a:off x="3699217" y="6378036"/>
              <a:ext cx="2800985" cy="582930"/>
            </a:xfrm>
            <a:custGeom>
              <a:avLst/>
              <a:gdLst/>
              <a:ahLst/>
              <a:cxnLst/>
              <a:rect l="l" t="t" r="r" b="b"/>
              <a:pathLst>
                <a:path w="2800985" h="582929">
                  <a:moveTo>
                    <a:pt x="0" y="0"/>
                  </a:moveTo>
                  <a:lnTo>
                    <a:pt x="61967" y="20282"/>
                  </a:lnTo>
                  <a:lnTo>
                    <a:pt x="111869" y="36342"/>
                  </a:lnTo>
                  <a:lnTo>
                    <a:pt x="161760" y="52186"/>
                  </a:lnTo>
                  <a:lnTo>
                    <a:pt x="211638" y="67813"/>
                  </a:lnTo>
                  <a:lnTo>
                    <a:pt x="261504" y="83223"/>
                  </a:lnTo>
                  <a:lnTo>
                    <a:pt x="311358" y="98417"/>
                  </a:lnTo>
                  <a:lnTo>
                    <a:pt x="361199" y="113394"/>
                  </a:lnTo>
                  <a:lnTo>
                    <a:pt x="411028" y="128155"/>
                  </a:lnTo>
                  <a:lnTo>
                    <a:pt x="460845" y="142699"/>
                  </a:lnTo>
                  <a:lnTo>
                    <a:pt x="510650" y="157026"/>
                  </a:lnTo>
                  <a:lnTo>
                    <a:pt x="560442" y="171137"/>
                  </a:lnTo>
                  <a:lnTo>
                    <a:pt x="610222" y="185031"/>
                  </a:lnTo>
                  <a:lnTo>
                    <a:pt x="659990" y="198709"/>
                  </a:lnTo>
                  <a:lnTo>
                    <a:pt x="709746" y="212170"/>
                  </a:lnTo>
                  <a:lnTo>
                    <a:pt x="759489" y="225414"/>
                  </a:lnTo>
                  <a:lnTo>
                    <a:pt x="809220" y="238441"/>
                  </a:lnTo>
                  <a:lnTo>
                    <a:pt x="858938" y="251252"/>
                  </a:lnTo>
                  <a:lnTo>
                    <a:pt x="908645" y="263847"/>
                  </a:lnTo>
                  <a:lnTo>
                    <a:pt x="958339" y="276224"/>
                  </a:lnTo>
                  <a:lnTo>
                    <a:pt x="1008021" y="288385"/>
                  </a:lnTo>
                  <a:lnTo>
                    <a:pt x="1057690" y="300330"/>
                  </a:lnTo>
                  <a:lnTo>
                    <a:pt x="1107347" y="312058"/>
                  </a:lnTo>
                  <a:lnTo>
                    <a:pt x="1156992" y="323569"/>
                  </a:lnTo>
                  <a:lnTo>
                    <a:pt x="1206625" y="334864"/>
                  </a:lnTo>
                  <a:lnTo>
                    <a:pt x="1256245" y="345941"/>
                  </a:lnTo>
                  <a:lnTo>
                    <a:pt x="1305854" y="356803"/>
                  </a:lnTo>
                  <a:lnTo>
                    <a:pt x="1355449" y="367448"/>
                  </a:lnTo>
                  <a:lnTo>
                    <a:pt x="1405033" y="377876"/>
                  </a:lnTo>
                  <a:lnTo>
                    <a:pt x="1454604" y="388087"/>
                  </a:lnTo>
                  <a:lnTo>
                    <a:pt x="1504163" y="398082"/>
                  </a:lnTo>
                  <a:lnTo>
                    <a:pt x="1553710" y="407860"/>
                  </a:lnTo>
                  <a:lnTo>
                    <a:pt x="1603245" y="417422"/>
                  </a:lnTo>
                  <a:lnTo>
                    <a:pt x="1652767" y="426767"/>
                  </a:lnTo>
                  <a:lnTo>
                    <a:pt x="1702277" y="435895"/>
                  </a:lnTo>
                  <a:lnTo>
                    <a:pt x="1751774" y="444807"/>
                  </a:lnTo>
                  <a:lnTo>
                    <a:pt x="1801260" y="453502"/>
                  </a:lnTo>
                  <a:lnTo>
                    <a:pt x="1850733" y="461980"/>
                  </a:lnTo>
                  <a:lnTo>
                    <a:pt x="1900194" y="470242"/>
                  </a:lnTo>
                  <a:lnTo>
                    <a:pt x="1949642" y="478287"/>
                  </a:lnTo>
                  <a:lnTo>
                    <a:pt x="1999078" y="486116"/>
                  </a:lnTo>
                  <a:lnTo>
                    <a:pt x="2048502" y="493728"/>
                  </a:lnTo>
                  <a:lnTo>
                    <a:pt x="2097914" y="501123"/>
                  </a:lnTo>
                  <a:lnTo>
                    <a:pt x="2147314" y="508302"/>
                  </a:lnTo>
                  <a:lnTo>
                    <a:pt x="2196701" y="515264"/>
                  </a:lnTo>
                  <a:lnTo>
                    <a:pt x="2246076" y="522009"/>
                  </a:lnTo>
                  <a:lnTo>
                    <a:pt x="2295438" y="528538"/>
                  </a:lnTo>
                  <a:lnTo>
                    <a:pt x="2344788" y="534850"/>
                  </a:lnTo>
                  <a:lnTo>
                    <a:pt x="2394127" y="540946"/>
                  </a:lnTo>
                  <a:lnTo>
                    <a:pt x="2443452" y="546825"/>
                  </a:lnTo>
                  <a:lnTo>
                    <a:pt x="2492766" y="552487"/>
                  </a:lnTo>
                  <a:lnTo>
                    <a:pt x="2542067" y="557933"/>
                  </a:lnTo>
                  <a:lnTo>
                    <a:pt x="2591356" y="563162"/>
                  </a:lnTo>
                  <a:lnTo>
                    <a:pt x="2640633" y="568174"/>
                  </a:lnTo>
                  <a:lnTo>
                    <a:pt x="2689897" y="572970"/>
                  </a:lnTo>
                  <a:lnTo>
                    <a:pt x="2739149" y="577549"/>
                  </a:lnTo>
                  <a:lnTo>
                    <a:pt x="2788389" y="581912"/>
                  </a:lnTo>
                  <a:lnTo>
                    <a:pt x="2800984" y="582935"/>
                  </a:lnTo>
                </a:path>
              </a:pathLst>
            </a:custGeom>
            <a:ln w="25400">
              <a:solidFill>
                <a:srgbClr val="F969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82608" y="6899183"/>
              <a:ext cx="106680" cy="121920"/>
            </a:xfrm>
            <a:custGeom>
              <a:avLst/>
              <a:gdLst/>
              <a:ahLst/>
              <a:cxnLst/>
              <a:rect l="l" t="t" r="r" b="b"/>
              <a:pathLst>
                <a:path w="106679" h="121920">
                  <a:moveTo>
                    <a:pt x="0" y="121519"/>
                  </a:moveTo>
                  <a:lnTo>
                    <a:pt x="106202" y="68985"/>
                  </a:lnTo>
                  <a:lnTo>
                    <a:pt x="9871" y="0"/>
                  </a:lnTo>
                </a:path>
                <a:path w="106679" h="121920">
                  <a:moveTo>
                    <a:pt x="4935" y="60759"/>
                  </a:moveTo>
                  <a:lnTo>
                    <a:pt x="106202" y="68985"/>
                  </a:lnTo>
                </a:path>
              </a:pathLst>
            </a:custGeom>
            <a:ln w="25399">
              <a:solidFill>
                <a:srgbClr val="F969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2406" y="6315365"/>
              <a:ext cx="101310" cy="10131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689569" y="6918582"/>
              <a:ext cx="2810510" cy="1115695"/>
            </a:xfrm>
            <a:custGeom>
              <a:avLst/>
              <a:gdLst/>
              <a:ahLst/>
              <a:cxnLst/>
              <a:rect l="l" t="t" r="r" b="b"/>
              <a:pathLst>
                <a:path w="2810510" h="1115695">
                  <a:moveTo>
                    <a:pt x="0" y="0"/>
                  </a:moveTo>
                  <a:lnTo>
                    <a:pt x="45337" y="41018"/>
                  </a:lnTo>
                  <a:lnTo>
                    <a:pt x="81701" y="72907"/>
                  </a:lnTo>
                  <a:lnTo>
                    <a:pt x="118389" y="104322"/>
                  </a:lnTo>
                  <a:lnTo>
                    <a:pt x="155398" y="135263"/>
                  </a:lnTo>
                  <a:lnTo>
                    <a:pt x="192730" y="165729"/>
                  </a:lnTo>
                  <a:lnTo>
                    <a:pt x="230384" y="195721"/>
                  </a:lnTo>
                  <a:lnTo>
                    <a:pt x="268361" y="225239"/>
                  </a:lnTo>
                  <a:lnTo>
                    <a:pt x="306660" y="254282"/>
                  </a:lnTo>
                  <a:lnTo>
                    <a:pt x="345281" y="282851"/>
                  </a:lnTo>
                  <a:lnTo>
                    <a:pt x="384224" y="310946"/>
                  </a:lnTo>
                  <a:lnTo>
                    <a:pt x="423490" y="338566"/>
                  </a:lnTo>
                  <a:lnTo>
                    <a:pt x="463079" y="365713"/>
                  </a:lnTo>
                  <a:lnTo>
                    <a:pt x="502989" y="392384"/>
                  </a:lnTo>
                  <a:lnTo>
                    <a:pt x="543222" y="418582"/>
                  </a:lnTo>
                  <a:lnTo>
                    <a:pt x="583777" y="444305"/>
                  </a:lnTo>
                  <a:lnTo>
                    <a:pt x="624655" y="469553"/>
                  </a:lnTo>
                  <a:lnTo>
                    <a:pt x="665855" y="494328"/>
                  </a:lnTo>
                  <a:lnTo>
                    <a:pt x="707377" y="518628"/>
                  </a:lnTo>
                  <a:lnTo>
                    <a:pt x="749222" y="542454"/>
                  </a:lnTo>
                  <a:lnTo>
                    <a:pt x="791389" y="565805"/>
                  </a:lnTo>
                  <a:lnTo>
                    <a:pt x="833878" y="588682"/>
                  </a:lnTo>
                  <a:lnTo>
                    <a:pt x="876690" y="611085"/>
                  </a:lnTo>
                  <a:lnTo>
                    <a:pt x="919824" y="633013"/>
                  </a:lnTo>
                  <a:lnTo>
                    <a:pt x="963280" y="654467"/>
                  </a:lnTo>
                  <a:lnTo>
                    <a:pt x="1007059" y="675447"/>
                  </a:lnTo>
                  <a:lnTo>
                    <a:pt x="1051160" y="695953"/>
                  </a:lnTo>
                  <a:lnTo>
                    <a:pt x="1095584" y="715984"/>
                  </a:lnTo>
                  <a:lnTo>
                    <a:pt x="1140329" y="735541"/>
                  </a:lnTo>
                  <a:lnTo>
                    <a:pt x="1185397" y="754623"/>
                  </a:lnTo>
                  <a:lnTo>
                    <a:pt x="1230788" y="773231"/>
                  </a:lnTo>
                  <a:lnTo>
                    <a:pt x="1276501" y="791365"/>
                  </a:lnTo>
                  <a:lnTo>
                    <a:pt x="1322536" y="809025"/>
                  </a:lnTo>
                  <a:lnTo>
                    <a:pt x="1368893" y="826210"/>
                  </a:lnTo>
                  <a:lnTo>
                    <a:pt x="1415573" y="842921"/>
                  </a:lnTo>
                  <a:lnTo>
                    <a:pt x="1462575" y="859157"/>
                  </a:lnTo>
                  <a:lnTo>
                    <a:pt x="1509900" y="874919"/>
                  </a:lnTo>
                  <a:lnTo>
                    <a:pt x="1557547" y="890207"/>
                  </a:lnTo>
                  <a:lnTo>
                    <a:pt x="1605516" y="905021"/>
                  </a:lnTo>
                  <a:lnTo>
                    <a:pt x="1653808" y="919360"/>
                  </a:lnTo>
                  <a:lnTo>
                    <a:pt x="1702422" y="933225"/>
                  </a:lnTo>
                  <a:lnTo>
                    <a:pt x="1751358" y="946615"/>
                  </a:lnTo>
                  <a:lnTo>
                    <a:pt x="1800616" y="959532"/>
                  </a:lnTo>
                  <a:lnTo>
                    <a:pt x="1850197" y="971974"/>
                  </a:lnTo>
                  <a:lnTo>
                    <a:pt x="1900101" y="983941"/>
                  </a:lnTo>
                  <a:lnTo>
                    <a:pt x="1950326" y="995435"/>
                  </a:lnTo>
                  <a:lnTo>
                    <a:pt x="2000874" y="1006454"/>
                  </a:lnTo>
                  <a:lnTo>
                    <a:pt x="2051745" y="1016998"/>
                  </a:lnTo>
                  <a:lnTo>
                    <a:pt x="2102938" y="1027068"/>
                  </a:lnTo>
                  <a:lnTo>
                    <a:pt x="2154453" y="1036664"/>
                  </a:lnTo>
                  <a:lnTo>
                    <a:pt x="2206290" y="1045786"/>
                  </a:lnTo>
                  <a:lnTo>
                    <a:pt x="2258450" y="1054433"/>
                  </a:lnTo>
                  <a:lnTo>
                    <a:pt x="2310932" y="1062607"/>
                  </a:lnTo>
                  <a:lnTo>
                    <a:pt x="2363736" y="1070305"/>
                  </a:lnTo>
                  <a:lnTo>
                    <a:pt x="2416863" y="1077530"/>
                  </a:lnTo>
                  <a:lnTo>
                    <a:pt x="2470312" y="1084280"/>
                  </a:lnTo>
                  <a:lnTo>
                    <a:pt x="2524084" y="1090555"/>
                  </a:lnTo>
                  <a:lnTo>
                    <a:pt x="2578178" y="1096357"/>
                  </a:lnTo>
                  <a:lnTo>
                    <a:pt x="2632594" y="1101684"/>
                  </a:lnTo>
                  <a:lnTo>
                    <a:pt x="2687333" y="1106537"/>
                  </a:lnTo>
                  <a:lnTo>
                    <a:pt x="2742394" y="1110915"/>
                  </a:lnTo>
                  <a:lnTo>
                    <a:pt x="2797777" y="1114819"/>
                  </a:lnTo>
                  <a:lnTo>
                    <a:pt x="2810458" y="1115539"/>
                  </a:lnTo>
                </a:path>
              </a:pathLst>
            </a:custGeom>
            <a:ln w="25400">
              <a:solidFill>
                <a:srgbClr val="AA17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83893" y="7972539"/>
              <a:ext cx="105410" cy="121920"/>
            </a:xfrm>
            <a:custGeom>
              <a:avLst/>
              <a:gdLst/>
              <a:ahLst/>
              <a:cxnLst/>
              <a:rect l="l" t="t" r="r" b="b"/>
              <a:pathLst>
                <a:path w="105409" h="121920">
                  <a:moveTo>
                    <a:pt x="0" y="121724"/>
                  </a:moveTo>
                  <a:lnTo>
                    <a:pt x="104891" y="66619"/>
                  </a:lnTo>
                  <a:lnTo>
                    <a:pt x="6909" y="0"/>
                  </a:lnTo>
                </a:path>
                <a:path w="105409" h="121920">
                  <a:moveTo>
                    <a:pt x="3454" y="60862"/>
                  </a:moveTo>
                  <a:lnTo>
                    <a:pt x="104891" y="66619"/>
                  </a:lnTo>
                </a:path>
              </a:pathLst>
            </a:custGeom>
            <a:ln w="25400">
              <a:solidFill>
                <a:srgbClr val="AA17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0917" y="6841850"/>
              <a:ext cx="101535" cy="101535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28304" y="3337853"/>
            <a:ext cx="1696611" cy="72390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7302500" y="3517900"/>
            <a:ext cx="7302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FFFF"/>
                </a:solidFill>
                <a:latin typeface="AvenirNext-Medium"/>
                <a:cs typeface="AvenirNext-Medium"/>
              </a:rPr>
              <a:t>Name</a:t>
            </a:r>
            <a:endParaRPr sz="2000">
              <a:latin typeface="AvenirNext-Medium"/>
              <a:cs typeface="AvenirNext-Medium"/>
            </a:endParaRPr>
          </a:p>
        </p:txBody>
      </p: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28304" y="4404653"/>
            <a:ext cx="1696611" cy="723900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7416800" y="4584700"/>
            <a:ext cx="5124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FFFFF"/>
                </a:solidFill>
                <a:latin typeface="AvenirNext-Medium"/>
                <a:cs typeface="AvenirNext-Medium"/>
              </a:rPr>
              <a:t>Age</a:t>
            </a:r>
            <a:endParaRPr sz="2000">
              <a:latin typeface="AvenirNext-Medium"/>
              <a:cs typeface="AvenirNext-Medium"/>
            </a:endParaRPr>
          </a:p>
        </p:txBody>
      </p:sp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28304" y="5471453"/>
            <a:ext cx="1696611" cy="72390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7239000" y="5651500"/>
            <a:ext cx="87121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AvenirNext-Medium"/>
                <a:cs typeface="AvenirNext-Medium"/>
              </a:rPr>
              <a:t>Weight</a:t>
            </a:r>
            <a:endParaRPr sz="2000">
              <a:latin typeface="AvenirNext-Medium"/>
              <a:cs typeface="AvenirNext-Medium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28304" y="6538253"/>
            <a:ext cx="1696611" cy="723900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7353300" y="6718300"/>
            <a:ext cx="5873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FFFF"/>
                </a:solidFill>
                <a:latin typeface="AvenirNext-Medium"/>
                <a:cs typeface="AvenirNext-Medium"/>
              </a:rPr>
              <a:t>Race</a:t>
            </a:r>
            <a:endParaRPr sz="2000">
              <a:latin typeface="AvenirNext-Medium"/>
              <a:cs typeface="AvenirNext-Medium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28304" y="7605053"/>
            <a:ext cx="1696611" cy="723899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7226300" y="7785100"/>
            <a:ext cx="88709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AvenirNext-Medium"/>
                <a:cs typeface="AvenirNext-Medium"/>
              </a:rPr>
              <a:t>Hungry</a:t>
            </a:r>
            <a:endParaRPr sz="2000">
              <a:latin typeface="AvenirNext-Medium"/>
              <a:cs typeface="AvenirNext-Medi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213600" y="2514600"/>
            <a:ext cx="8655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34A5DA"/>
                </a:solidFill>
                <a:latin typeface="Avenir Next Demi"/>
                <a:cs typeface="Avenir Next Demi"/>
              </a:rPr>
              <a:t>State</a:t>
            </a:r>
            <a:endParaRPr sz="2800">
              <a:latin typeface="Avenir Next Demi"/>
              <a:cs typeface="Avenir Next Dem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715500" y="2514600"/>
            <a:ext cx="16452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34A5DA"/>
                </a:solidFill>
                <a:latin typeface="Avenir Next Demi"/>
                <a:cs typeface="Avenir Next Demi"/>
              </a:rPr>
              <a:t>Describes</a:t>
            </a:r>
            <a:endParaRPr sz="2800">
              <a:latin typeface="Avenir Next Demi"/>
              <a:cs typeface="Avenir Next Demi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300973" y="3339841"/>
            <a:ext cx="2620341" cy="723900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10350500" y="3517900"/>
            <a:ext cx="50228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5" dirty="0">
                <a:solidFill>
                  <a:srgbClr val="FFFFFF"/>
                </a:solidFill>
                <a:latin typeface="AvenirNext-Medium"/>
                <a:cs typeface="AvenirNext-Medium"/>
              </a:rPr>
              <a:t>Text</a:t>
            </a:r>
            <a:endParaRPr sz="2000">
              <a:latin typeface="AvenirNext-Medium"/>
              <a:cs typeface="AvenirNext-Medium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300973" y="4406641"/>
            <a:ext cx="2620341" cy="723900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9715500" y="4584700"/>
            <a:ext cx="17748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venirNext-Medium"/>
                <a:cs typeface="AvenirNext-Medium"/>
              </a:rPr>
              <a:t>Whole </a:t>
            </a:r>
            <a:r>
              <a:rPr sz="2000" spc="-10" dirty="0">
                <a:solidFill>
                  <a:srgbClr val="FFFFFF"/>
                </a:solidFill>
                <a:latin typeface="AvenirNext-Medium"/>
                <a:cs typeface="AvenirNext-Medium"/>
              </a:rPr>
              <a:t>number</a:t>
            </a:r>
            <a:endParaRPr sz="2000">
              <a:latin typeface="AvenirNext-Medium"/>
              <a:cs typeface="AvenirNext-Medium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300973" y="5473441"/>
            <a:ext cx="2620341" cy="723900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9525000" y="5626100"/>
            <a:ext cx="21501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venirNext-Medium"/>
                <a:cs typeface="AvenirNext-Medium"/>
              </a:rPr>
              <a:t>Fractional</a:t>
            </a:r>
            <a:r>
              <a:rPr sz="2000" spc="-114" dirty="0">
                <a:solidFill>
                  <a:srgbClr val="FFFFFF"/>
                </a:solidFill>
                <a:latin typeface="AvenirNext-Medium"/>
                <a:cs typeface="AvenirNext-Medium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venirNext-Medium"/>
                <a:cs typeface="AvenirNext-Medium"/>
              </a:rPr>
              <a:t>number</a:t>
            </a:r>
            <a:endParaRPr sz="2000">
              <a:latin typeface="AvenirNext-Medium"/>
              <a:cs typeface="AvenirNext-Medium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300973" y="6540241"/>
            <a:ext cx="2620352" cy="723900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9842500" y="6705600"/>
            <a:ext cx="15208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AvenirNext-Medium"/>
                <a:cs typeface="AvenirNext-Medium"/>
              </a:rPr>
              <a:t>Enumeration</a:t>
            </a:r>
            <a:endParaRPr sz="2000">
              <a:latin typeface="AvenirNext-Medium"/>
              <a:cs typeface="AvenirNext-Medium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300973" y="7607039"/>
            <a:ext cx="2620352" cy="723900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9601200" y="7785100"/>
            <a:ext cx="200278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FFFF"/>
                </a:solidFill>
                <a:latin typeface="AvenirNext-Medium"/>
                <a:cs typeface="AvenirNext-Medium"/>
              </a:rPr>
              <a:t>Yes/No</a:t>
            </a:r>
            <a:r>
              <a:rPr sz="2000" spc="-80" dirty="0">
                <a:solidFill>
                  <a:srgbClr val="FFFFFF"/>
                </a:solidFill>
                <a:latin typeface="AvenirNext-Medium"/>
                <a:cs typeface="AvenirNext-Medium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venirNext-Medium"/>
                <a:cs typeface="AvenirNext-Medium"/>
              </a:rPr>
              <a:t>Question</a:t>
            </a:r>
            <a:endParaRPr sz="2000">
              <a:latin typeface="AvenirNext-Medium"/>
              <a:cs typeface="AvenirNext-Medium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615752" y="3652339"/>
            <a:ext cx="598805" cy="147320"/>
            <a:chOff x="8615752" y="3652339"/>
            <a:chExt cx="598805" cy="147320"/>
          </a:xfrm>
        </p:grpSpPr>
        <p:sp>
          <p:nvSpPr>
            <p:cNvPr id="46" name="object 46"/>
            <p:cNvSpPr/>
            <p:nvPr/>
          </p:nvSpPr>
          <p:spPr>
            <a:xfrm>
              <a:off x="8615752" y="3725999"/>
              <a:ext cx="497205" cy="0"/>
            </a:xfrm>
            <a:custGeom>
              <a:avLst/>
              <a:gdLst/>
              <a:ahLst/>
              <a:cxnLst/>
              <a:rect l="l" t="t" r="r" b="b"/>
              <a:pathLst>
                <a:path w="497204">
                  <a:moveTo>
                    <a:pt x="0" y="0"/>
                  </a:moveTo>
                  <a:lnTo>
                    <a:pt x="484233" y="0"/>
                  </a:lnTo>
                  <a:lnTo>
                    <a:pt x="496933" y="0"/>
                  </a:lnTo>
                </a:path>
              </a:pathLst>
            </a:custGeom>
            <a:ln w="25400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099986" y="3665039"/>
              <a:ext cx="101600" cy="121920"/>
            </a:xfrm>
            <a:custGeom>
              <a:avLst/>
              <a:gdLst/>
              <a:ahLst/>
              <a:cxnLst/>
              <a:rect l="l" t="t" r="r" b="b"/>
              <a:pathLst>
                <a:path w="101600" h="121920">
                  <a:moveTo>
                    <a:pt x="0" y="121920"/>
                  </a:moveTo>
                  <a:lnTo>
                    <a:pt x="101600" y="60960"/>
                  </a:lnTo>
                  <a:lnTo>
                    <a:pt x="0" y="0"/>
                  </a:lnTo>
                </a:path>
                <a:path w="101600" h="121920">
                  <a:moveTo>
                    <a:pt x="0" y="60960"/>
                  </a:moveTo>
                  <a:lnTo>
                    <a:pt x="101600" y="60960"/>
                  </a:lnTo>
                </a:path>
              </a:pathLst>
            </a:custGeom>
            <a:ln w="25400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8615752" y="4714240"/>
            <a:ext cx="598805" cy="147320"/>
            <a:chOff x="8615752" y="4714240"/>
            <a:chExt cx="598805" cy="147320"/>
          </a:xfrm>
        </p:grpSpPr>
        <p:sp>
          <p:nvSpPr>
            <p:cNvPr id="49" name="object 49"/>
            <p:cNvSpPr/>
            <p:nvPr/>
          </p:nvSpPr>
          <p:spPr>
            <a:xfrm>
              <a:off x="8615752" y="4787900"/>
              <a:ext cx="497205" cy="0"/>
            </a:xfrm>
            <a:custGeom>
              <a:avLst/>
              <a:gdLst/>
              <a:ahLst/>
              <a:cxnLst/>
              <a:rect l="l" t="t" r="r" b="b"/>
              <a:pathLst>
                <a:path w="497204">
                  <a:moveTo>
                    <a:pt x="0" y="0"/>
                  </a:moveTo>
                  <a:lnTo>
                    <a:pt x="484233" y="0"/>
                  </a:lnTo>
                  <a:lnTo>
                    <a:pt x="496933" y="0"/>
                  </a:lnTo>
                </a:path>
              </a:pathLst>
            </a:custGeom>
            <a:ln w="25400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099986" y="4726940"/>
              <a:ext cx="101600" cy="121920"/>
            </a:xfrm>
            <a:custGeom>
              <a:avLst/>
              <a:gdLst/>
              <a:ahLst/>
              <a:cxnLst/>
              <a:rect l="l" t="t" r="r" b="b"/>
              <a:pathLst>
                <a:path w="101600" h="121920">
                  <a:moveTo>
                    <a:pt x="0" y="121920"/>
                  </a:moveTo>
                  <a:lnTo>
                    <a:pt x="101600" y="60960"/>
                  </a:lnTo>
                  <a:lnTo>
                    <a:pt x="0" y="0"/>
                  </a:lnTo>
                </a:path>
                <a:path w="101600" h="121920">
                  <a:moveTo>
                    <a:pt x="0" y="60960"/>
                  </a:moveTo>
                  <a:lnTo>
                    <a:pt x="101600" y="60960"/>
                  </a:lnTo>
                </a:path>
              </a:pathLst>
            </a:custGeom>
            <a:ln w="25400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8615752" y="5776140"/>
            <a:ext cx="598805" cy="147320"/>
            <a:chOff x="8615752" y="5776140"/>
            <a:chExt cx="598805" cy="147320"/>
          </a:xfrm>
        </p:grpSpPr>
        <p:sp>
          <p:nvSpPr>
            <p:cNvPr id="52" name="object 52"/>
            <p:cNvSpPr/>
            <p:nvPr/>
          </p:nvSpPr>
          <p:spPr>
            <a:xfrm>
              <a:off x="8615752" y="5849800"/>
              <a:ext cx="497205" cy="0"/>
            </a:xfrm>
            <a:custGeom>
              <a:avLst/>
              <a:gdLst/>
              <a:ahLst/>
              <a:cxnLst/>
              <a:rect l="l" t="t" r="r" b="b"/>
              <a:pathLst>
                <a:path w="497204">
                  <a:moveTo>
                    <a:pt x="0" y="0"/>
                  </a:moveTo>
                  <a:lnTo>
                    <a:pt x="484233" y="0"/>
                  </a:lnTo>
                  <a:lnTo>
                    <a:pt x="496933" y="0"/>
                  </a:lnTo>
                </a:path>
              </a:pathLst>
            </a:custGeom>
            <a:ln w="25400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099986" y="5788840"/>
              <a:ext cx="101600" cy="121920"/>
            </a:xfrm>
            <a:custGeom>
              <a:avLst/>
              <a:gdLst/>
              <a:ahLst/>
              <a:cxnLst/>
              <a:rect l="l" t="t" r="r" b="b"/>
              <a:pathLst>
                <a:path w="101600" h="121920">
                  <a:moveTo>
                    <a:pt x="0" y="121920"/>
                  </a:moveTo>
                  <a:lnTo>
                    <a:pt x="101600" y="60960"/>
                  </a:lnTo>
                  <a:lnTo>
                    <a:pt x="0" y="0"/>
                  </a:lnTo>
                </a:path>
                <a:path w="101600" h="121920">
                  <a:moveTo>
                    <a:pt x="0" y="60960"/>
                  </a:moveTo>
                  <a:lnTo>
                    <a:pt x="101600" y="60960"/>
                  </a:lnTo>
                </a:path>
              </a:pathLst>
            </a:custGeom>
            <a:ln w="25400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8615752" y="6838040"/>
            <a:ext cx="598805" cy="147320"/>
            <a:chOff x="8615752" y="6838040"/>
            <a:chExt cx="598805" cy="147320"/>
          </a:xfrm>
        </p:grpSpPr>
        <p:sp>
          <p:nvSpPr>
            <p:cNvPr id="55" name="object 55"/>
            <p:cNvSpPr/>
            <p:nvPr/>
          </p:nvSpPr>
          <p:spPr>
            <a:xfrm>
              <a:off x="8615752" y="6911700"/>
              <a:ext cx="497205" cy="0"/>
            </a:xfrm>
            <a:custGeom>
              <a:avLst/>
              <a:gdLst/>
              <a:ahLst/>
              <a:cxnLst/>
              <a:rect l="l" t="t" r="r" b="b"/>
              <a:pathLst>
                <a:path w="497204">
                  <a:moveTo>
                    <a:pt x="0" y="0"/>
                  </a:moveTo>
                  <a:lnTo>
                    <a:pt x="484233" y="0"/>
                  </a:lnTo>
                  <a:lnTo>
                    <a:pt x="496933" y="0"/>
                  </a:lnTo>
                </a:path>
              </a:pathLst>
            </a:custGeom>
            <a:ln w="25400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099986" y="6850740"/>
              <a:ext cx="101600" cy="121920"/>
            </a:xfrm>
            <a:custGeom>
              <a:avLst/>
              <a:gdLst/>
              <a:ahLst/>
              <a:cxnLst/>
              <a:rect l="l" t="t" r="r" b="b"/>
              <a:pathLst>
                <a:path w="101600" h="121920">
                  <a:moveTo>
                    <a:pt x="0" y="121920"/>
                  </a:moveTo>
                  <a:lnTo>
                    <a:pt x="101600" y="60960"/>
                  </a:lnTo>
                  <a:lnTo>
                    <a:pt x="0" y="0"/>
                  </a:lnTo>
                </a:path>
                <a:path w="101600" h="121920">
                  <a:moveTo>
                    <a:pt x="0" y="60960"/>
                  </a:moveTo>
                  <a:lnTo>
                    <a:pt x="101600" y="60960"/>
                  </a:lnTo>
                </a:path>
              </a:pathLst>
            </a:custGeom>
            <a:ln w="25400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8615752" y="7899942"/>
            <a:ext cx="598805" cy="147320"/>
            <a:chOff x="8615752" y="7899942"/>
            <a:chExt cx="598805" cy="147320"/>
          </a:xfrm>
        </p:grpSpPr>
        <p:sp>
          <p:nvSpPr>
            <p:cNvPr id="58" name="object 58"/>
            <p:cNvSpPr/>
            <p:nvPr/>
          </p:nvSpPr>
          <p:spPr>
            <a:xfrm>
              <a:off x="8615752" y="7973602"/>
              <a:ext cx="497205" cy="0"/>
            </a:xfrm>
            <a:custGeom>
              <a:avLst/>
              <a:gdLst/>
              <a:ahLst/>
              <a:cxnLst/>
              <a:rect l="l" t="t" r="r" b="b"/>
              <a:pathLst>
                <a:path w="497204">
                  <a:moveTo>
                    <a:pt x="0" y="0"/>
                  </a:moveTo>
                  <a:lnTo>
                    <a:pt x="484233" y="0"/>
                  </a:lnTo>
                  <a:lnTo>
                    <a:pt x="496933" y="0"/>
                  </a:lnTo>
                </a:path>
              </a:pathLst>
            </a:custGeom>
            <a:ln w="25400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099986" y="7912642"/>
              <a:ext cx="101600" cy="121920"/>
            </a:xfrm>
            <a:custGeom>
              <a:avLst/>
              <a:gdLst/>
              <a:ahLst/>
              <a:cxnLst/>
              <a:rect l="l" t="t" r="r" b="b"/>
              <a:pathLst>
                <a:path w="101600" h="121920">
                  <a:moveTo>
                    <a:pt x="0" y="121920"/>
                  </a:moveTo>
                  <a:lnTo>
                    <a:pt x="101600" y="60960"/>
                  </a:lnTo>
                  <a:lnTo>
                    <a:pt x="0" y="0"/>
                  </a:lnTo>
                </a:path>
                <a:path w="101600" h="121920">
                  <a:moveTo>
                    <a:pt x="0" y="60960"/>
                  </a:moveTo>
                  <a:lnTo>
                    <a:pt x="101600" y="60960"/>
                  </a:lnTo>
                </a:path>
              </a:pathLst>
            </a:custGeom>
            <a:ln w="25400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/>
          <p:nvPr/>
        </p:nvSpPr>
        <p:spPr>
          <a:xfrm>
            <a:off x="1353651" y="3195995"/>
            <a:ext cx="2154555" cy="5486400"/>
          </a:xfrm>
          <a:custGeom>
            <a:avLst/>
            <a:gdLst/>
            <a:ahLst/>
            <a:cxnLst/>
            <a:rect l="l" t="t" r="r" b="b"/>
            <a:pathLst>
              <a:path w="2154554" h="5486400">
                <a:moveTo>
                  <a:pt x="1505556" y="1714500"/>
                </a:moveTo>
                <a:lnTo>
                  <a:pt x="646287" y="1714500"/>
                </a:lnTo>
                <a:lnTo>
                  <a:pt x="647660" y="1727200"/>
                </a:lnTo>
                <a:lnTo>
                  <a:pt x="648649" y="1739900"/>
                </a:lnTo>
                <a:lnTo>
                  <a:pt x="650530" y="1752600"/>
                </a:lnTo>
                <a:lnTo>
                  <a:pt x="651519" y="1765300"/>
                </a:lnTo>
                <a:lnTo>
                  <a:pt x="658875" y="1854200"/>
                </a:lnTo>
                <a:lnTo>
                  <a:pt x="662277" y="1930400"/>
                </a:lnTo>
                <a:lnTo>
                  <a:pt x="662550" y="1993900"/>
                </a:lnTo>
                <a:lnTo>
                  <a:pt x="660519" y="2057400"/>
                </a:lnTo>
                <a:lnTo>
                  <a:pt x="657007" y="2108200"/>
                </a:lnTo>
                <a:lnTo>
                  <a:pt x="652841" y="2159000"/>
                </a:lnTo>
                <a:lnTo>
                  <a:pt x="648844" y="2184400"/>
                </a:lnTo>
                <a:lnTo>
                  <a:pt x="645841" y="2209800"/>
                </a:lnTo>
                <a:lnTo>
                  <a:pt x="644658" y="2209800"/>
                </a:lnTo>
                <a:lnTo>
                  <a:pt x="636909" y="2260600"/>
                </a:lnTo>
                <a:lnTo>
                  <a:pt x="629690" y="2324100"/>
                </a:lnTo>
                <a:lnTo>
                  <a:pt x="623021" y="2374900"/>
                </a:lnTo>
                <a:lnTo>
                  <a:pt x="616925" y="2413000"/>
                </a:lnTo>
                <a:lnTo>
                  <a:pt x="611421" y="2463800"/>
                </a:lnTo>
                <a:lnTo>
                  <a:pt x="606532" y="2514600"/>
                </a:lnTo>
                <a:lnTo>
                  <a:pt x="602278" y="2565400"/>
                </a:lnTo>
                <a:lnTo>
                  <a:pt x="598681" y="2603500"/>
                </a:lnTo>
                <a:lnTo>
                  <a:pt x="595762" y="2654300"/>
                </a:lnTo>
                <a:lnTo>
                  <a:pt x="593541" y="2705100"/>
                </a:lnTo>
                <a:lnTo>
                  <a:pt x="592041" y="2743200"/>
                </a:lnTo>
                <a:lnTo>
                  <a:pt x="591282" y="2794000"/>
                </a:lnTo>
                <a:lnTo>
                  <a:pt x="591286" y="2844800"/>
                </a:lnTo>
                <a:lnTo>
                  <a:pt x="592073" y="2895600"/>
                </a:lnTo>
                <a:lnTo>
                  <a:pt x="593665" y="2946400"/>
                </a:lnTo>
                <a:lnTo>
                  <a:pt x="596083" y="3009900"/>
                </a:lnTo>
                <a:lnTo>
                  <a:pt x="599349" y="3060700"/>
                </a:lnTo>
                <a:lnTo>
                  <a:pt x="603483" y="3124200"/>
                </a:lnTo>
                <a:lnTo>
                  <a:pt x="607566" y="3175000"/>
                </a:lnTo>
                <a:lnTo>
                  <a:pt x="612576" y="3225800"/>
                </a:lnTo>
                <a:lnTo>
                  <a:pt x="618243" y="3276600"/>
                </a:lnTo>
                <a:lnTo>
                  <a:pt x="624298" y="3340100"/>
                </a:lnTo>
                <a:lnTo>
                  <a:pt x="630469" y="3390900"/>
                </a:lnTo>
                <a:lnTo>
                  <a:pt x="642083" y="3479800"/>
                </a:lnTo>
                <a:lnTo>
                  <a:pt x="647509" y="3530600"/>
                </a:lnTo>
                <a:lnTo>
                  <a:pt x="651520" y="3581400"/>
                </a:lnTo>
                <a:lnTo>
                  <a:pt x="654243" y="3632200"/>
                </a:lnTo>
                <a:lnTo>
                  <a:pt x="655808" y="3683000"/>
                </a:lnTo>
                <a:lnTo>
                  <a:pt x="656429" y="3746500"/>
                </a:lnTo>
                <a:lnTo>
                  <a:pt x="657347" y="3810000"/>
                </a:lnTo>
                <a:lnTo>
                  <a:pt x="658566" y="3873500"/>
                </a:lnTo>
                <a:lnTo>
                  <a:pt x="660091" y="3924300"/>
                </a:lnTo>
                <a:lnTo>
                  <a:pt x="661929" y="3975100"/>
                </a:lnTo>
                <a:lnTo>
                  <a:pt x="664084" y="4025900"/>
                </a:lnTo>
                <a:lnTo>
                  <a:pt x="666561" y="4076700"/>
                </a:lnTo>
                <a:lnTo>
                  <a:pt x="669366" y="4127500"/>
                </a:lnTo>
                <a:lnTo>
                  <a:pt x="672503" y="4165600"/>
                </a:lnTo>
                <a:lnTo>
                  <a:pt x="675980" y="4216400"/>
                </a:lnTo>
                <a:lnTo>
                  <a:pt x="679799" y="4254500"/>
                </a:lnTo>
                <a:lnTo>
                  <a:pt x="683968" y="4292600"/>
                </a:lnTo>
                <a:lnTo>
                  <a:pt x="688491" y="4343400"/>
                </a:lnTo>
                <a:lnTo>
                  <a:pt x="693373" y="4381500"/>
                </a:lnTo>
                <a:lnTo>
                  <a:pt x="698619" y="4419600"/>
                </a:lnTo>
                <a:lnTo>
                  <a:pt x="704236" y="4470400"/>
                </a:lnTo>
                <a:lnTo>
                  <a:pt x="710228" y="4508500"/>
                </a:lnTo>
                <a:lnTo>
                  <a:pt x="716600" y="4546600"/>
                </a:lnTo>
                <a:lnTo>
                  <a:pt x="723358" y="4597400"/>
                </a:lnTo>
                <a:lnTo>
                  <a:pt x="730507" y="4648200"/>
                </a:lnTo>
                <a:lnTo>
                  <a:pt x="745999" y="4749800"/>
                </a:lnTo>
                <a:lnTo>
                  <a:pt x="754352" y="4813300"/>
                </a:lnTo>
                <a:lnTo>
                  <a:pt x="763118" y="4864100"/>
                </a:lnTo>
                <a:lnTo>
                  <a:pt x="772301" y="4927600"/>
                </a:lnTo>
                <a:lnTo>
                  <a:pt x="781906" y="5003800"/>
                </a:lnTo>
                <a:lnTo>
                  <a:pt x="787364" y="5067300"/>
                </a:lnTo>
                <a:lnTo>
                  <a:pt x="785167" y="5118100"/>
                </a:lnTo>
                <a:lnTo>
                  <a:pt x="778337" y="5156200"/>
                </a:lnTo>
                <a:lnTo>
                  <a:pt x="769897" y="5181600"/>
                </a:lnTo>
                <a:lnTo>
                  <a:pt x="753146" y="5207000"/>
                </a:lnTo>
                <a:lnTo>
                  <a:pt x="721613" y="5257800"/>
                </a:lnTo>
                <a:lnTo>
                  <a:pt x="683616" y="5308600"/>
                </a:lnTo>
                <a:lnTo>
                  <a:pt x="647471" y="5346700"/>
                </a:lnTo>
                <a:lnTo>
                  <a:pt x="621497" y="5384800"/>
                </a:lnTo>
                <a:lnTo>
                  <a:pt x="603413" y="5397500"/>
                </a:lnTo>
                <a:lnTo>
                  <a:pt x="584010" y="5422900"/>
                </a:lnTo>
                <a:lnTo>
                  <a:pt x="575415" y="5448300"/>
                </a:lnTo>
                <a:lnTo>
                  <a:pt x="589757" y="5461000"/>
                </a:lnTo>
                <a:lnTo>
                  <a:pt x="630456" y="5473700"/>
                </a:lnTo>
                <a:lnTo>
                  <a:pt x="676028" y="5486400"/>
                </a:lnTo>
                <a:lnTo>
                  <a:pt x="774400" y="5486400"/>
                </a:lnTo>
                <a:lnTo>
                  <a:pt x="823502" y="5473700"/>
                </a:lnTo>
                <a:lnTo>
                  <a:pt x="870083" y="5448300"/>
                </a:lnTo>
                <a:lnTo>
                  <a:pt x="912295" y="5422900"/>
                </a:lnTo>
                <a:lnTo>
                  <a:pt x="933525" y="5372100"/>
                </a:lnTo>
                <a:lnTo>
                  <a:pt x="940111" y="5346700"/>
                </a:lnTo>
                <a:lnTo>
                  <a:pt x="949609" y="5334000"/>
                </a:lnTo>
                <a:lnTo>
                  <a:pt x="962157" y="5308600"/>
                </a:lnTo>
                <a:lnTo>
                  <a:pt x="975042" y="5295900"/>
                </a:lnTo>
                <a:lnTo>
                  <a:pt x="988185" y="5283200"/>
                </a:lnTo>
                <a:lnTo>
                  <a:pt x="1001506" y="5257800"/>
                </a:lnTo>
                <a:lnTo>
                  <a:pt x="1007851" y="5232400"/>
                </a:lnTo>
                <a:lnTo>
                  <a:pt x="1006104" y="5194300"/>
                </a:lnTo>
                <a:lnTo>
                  <a:pt x="999685" y="5130800"/>
                </a:lnTo>
                <a:lnTo>
                  <a:pt x="992009" y="5067300"/>
                </a:lnTo>
                <a:lnTo>
                  <a:pt x="986495" y="4991100"/>
                </a:lnTo>
                <a:lnTo>
                  <a:pt x="985883" y="4965700"/>
                </a:lnTo>
                <a:lnTo>
                  <a:pt x="985969" y="4927600"/>
                </a:lnTo>
                <a:lnTo>
                  <a:pt x="986336" y="4889500"/>
                </a:lnTo>
                <a:lnTo>
                  <a:pt x="987305" y="4851400"/>
                </a:lnTo>
                <a:lnTo>
                  <a:pt x="988704" y="4800600"/>
                </a:lnTo>
                <a:lnTo>
                  <a:pt x="990486" y="4737100"/>
                </a:lnTo>
                <a:lnTo>
                  <a:pt x="992602" y="4673600"/>
                </a:lnTo>
                <a:lnTo>
                  <a:pt x="995005" y="4622800"/>
                </a:lnTo>
                <a:lnTo>
                  <a:pt x="997646" y="4559300"/>
                </a:lnTo>
                <a:lnTo>
                  <a:pt x="1000751" y="4495800"/>
                </a:lnTo>
                <a:lnTo>
                  <a:pt x="1004189" y="4445000"/>
                </a:lnTo>
                <a:lnTo>
                  <a:pt x="1007867" y="4394200"/>
                </a:lnTo>
                <a:lnTo>
                  <a:pt x="1011691" y="4356100"/>
                </a:lnTo>
                <a:lnTo>
                  <a:pt x="1015566" y="4305300"/>
                </a:lnTo>
                <a:lnTo>
                  <a:pt x="1023098" y="4229100"/>
                </a:lnTo>
                <a:lnTo>
                  <a:pt x="1026566" y="4203700"/>
                </a:lnTo>
                <a:lnTo>
                  <a:pt x="1029711" y="4165600"/>
                </a:lnTo>
                <a:lnTo>
                  <a:pt x="1032438" y="4114800"/>
                </a:lnTo>
                <a:lnTo>
                  <a:pt x="1034655" y="4076700"/>
                </a:lnTo>
                <a:lnTo>
                  <a:pt x="1036266" y="4025900"/>
                </a:lnTo>
                <a:lnTo>
                  <a:pt x="1037178" y="3975100"/>
                </a:lnTo>
                <a:lnTo>
                  <a:pt x="1037297" y="3924300"/>
                </a:lnTo>
                <a:lnTo>
                  <a:pt x="1036530" y="3860800"/>
                </a:lnTo>
                <a:lnTo>
                  <a:pt x="1034782" y="3797300"/>
                </a:lnTo>
                <a:lnTo>
                  <a:pt x="1031959" y="3708400"/>
                </a:lnTo>
                <a:lnTo>
                  <a:pt x="1033624" y="3695700"/>
                </a:lnTo>
                <a:lnTo>
                  <a:pt x="1038007" y="3632200"/>
                </a:lnTo>
                <a:lnTo>
                  <a:pt x="1044191" y="3530600"/>
                </a:lnTo>
                <a:lnTo>
                  <a:pt x="1051259" y="3416300"/>
                </a:lnTo>
                <a:lnTo>
                  <a:pt x="1059939" y="3263900"/>
                </a:lnTo>
                <a:lnTo>
                  <a:pt x="1063168" y="3200400"/>
                </a:lnTo>
                <a:lnTo>
                  <a:pt x="1066325" y="3136900"/>
                </a:lnTo>
                <a:lnTo>
                  <a:pt x="1069266" y="3086100"/>
                </a:lnTo>
                <a:lnTo>
                  <a:pt x="1071847" y="3035300"/>
                </a:lnTo>
                <a:lnTo>
                  <a:pt x="1552571" y="3035300"/>
                </a:lnTo>
                <a:lnTo>
                  <a:pt x="1554247" y="2997200"/>
                </a:lnTo>
                <a:lnTo>
                  <a:pt x="1556320" y="2946400"/>
                </a:lnTo>
                <a:lnTo>
                  <a:pt x="1557681" y="2895600"/>
                </a:lnTo>
                <a:lnTo>
                  <a:pt x="1558339" y="2844800"/>
                </a:lnTo>
                <a:lnTo>
                  <a:pt x="1558302" y="2794000"/>
                </a:lnTo>
                <a:lnTo>
                  <a:pt x="1557579" y="2743200"/>
                </a:lnTo>
                <a:lnTo>
                  <a:pt x="1556178" y="2692400"/>
                </a:lnTo>
                <a:lnTo>
                  <a:pt x="1551377" y="2603500"/>
                </a:lnTo>
                <a:lnTo>
                  <a:pt x="1547994" y="2552700"/>
                </a:lnTo>
                <a:lnTo>
                  <a:pt x="1543967" y="2514600"/>
                </a:lnTo>
                <a:lnTo>
                  <a:pt x="1539304" y="2463800"/>
                </a:lnTo>
                <a:lnTo>
                  <a:pt x="1534015" y="2413000"/>
                </a:lnTo>
                <a:lnTo>
                  <a:pt x="1528107" y="2374900"/>
                </a:lnTo>
                <a:lnTo>
                  <a:pt x="1521589" y="2324100"/>
                </a:lnTo>
                <a:lnTo>
                  <a:pt x="1514469" y="2273300"/>
                </a:lnTo>
                <a:lnTo>
                  <a:pt x="1506756" y="2209800"/>
                </a:lnTo>
                <a:lnTo>
                  <a:pt x="1501824" y="2184400"/>
                </a:lnTo>
                <a:lnTo>
                  <a:pt x="1493032" y="2082800"/>
                </a:lnTo>
                <a:lnTo>
                  <a:pt x="1489386" y="1943100"/>
                </a:lnTo>
                <a:lnTo>
                  <a:pt x="1499895" y="1765300"/>
                </a:lnTo>
                <a:lnTo>
                  <a:pt x="1502039" y="1752600"/>
                </a:lnTo>
                <a:lnTo>
                  <a:pt x="1503128" y="1739900"/>
                </a:lnTo>
                <a:lnTo>
                  <a:pt x="1504183" y="1727200"/>
                </a:lnTo>
                <a:lnTo>
                  <a:pt x="1505556" y="1714500"/>
                </a:lnTo>
                <a:close/>
              </a:path>
              <a:path w="2154554" h="5486400">
                <a:moveTo>
                  <a:pt x="1552571" y="3035300"/>
                </a:moveTo>
                <a:lnTo>
                  <a:pt x="1079996" y="3035300"/>
                </a:lnTo>
                <a:lnTo>
                  <a:pt x="1083009" y="3086100"/>
                </a:lnTo>
                <a:lnTo>
                  <a:pt x="1086118" y="3136900"/>
                </a:lnTo>
                <a:lnTo>
                  <a:pt x="1089251" y="3200400"/>
                </a:lnTo>
                <a:lnTo>
                  <a:pt x="1092337" y="3263900"/>
                </a:lnTo>
                <a:lnTo>
                  <a:pt x="1098075" y="3365500"/>
                </a:lnTo>
                <a:lnTo>
                  <a:pt x="1100584" y="3416300"/>
                </a:lnTo>
                <a:lnTo>
                  <a:pt x="1107653" y="3530600"/>
                </a:lnTo>
                <a:lnTo>
                  <a:pt x="1113837" y="3632200"/>
                </a:lnTo>
                <a:lnTo>
                  <a:pt x="1118219" y="3695700"/>
                </a:lnTo>
                <a:lnTo>
                  <a:pt x="1119884" y="3708400"/>
                </a:lnTo>
                <a:lnTo>
                  <a:pt x="1117062" y="3797300"/>
                </a:lnTo>
                <a:lnTo>
                  <a:pt x="1115314" y="3860800"/>
                </a:lnTo>
                <a:lnTo>
                  <a:pt x="1114547" y="3924300"/>
                </a:lnTo>
                <a:lnTo>
                  <a:pt x="1114666" y="3975100"/>
                </a:lnTo>
                <a:lnTo>
                  <a:pt x="1115578" y="4025900"/>
                </a:lnTo>
                <a:lnTo>
                  <a:pt x="1117189" y="4076700"/>
                </a:lnTo>
                <a:lnTo>
                  <a:pt x="1119405" y="4114800"/>
                </a:lnTo>
                <a:lnTo>
                  <a:pt x="1122133" y="4165600"/>
                </a:lnTo>
                <a:lnTo>
                  <a:pt x="1125277" y="4191000"/>
                </a:lnTo>
                <a:lnTo>
                  <a:pt x="1128746" y="4229100"/>
                </a:lnTo>
                <a:lnTo>
                  <a:pt x="1136277" y="4305300"/>
                </a:lnTo>
                <a:lnTo>
                  <a:pt x="1140153" y="4356100"/>
                </a:lnTo>
                <a:lnTo>
                  <a:pt x="1143976" y="4394200"/>
                </a:lnTo>
                <a:lnTo>
                  <a:pt x="1147654" y="4445000"/>
                </a:lnTo>
                <a:lnTo>
                  <a:pt x="1151092" y="4495800"/>
                </a:lnTo>
                <a:lnTo>
                  <a:pt x="1154197" y="4559300"/>
                </a:lnTo>
                <a:lnTo>
                  <a:pt x="1156824" y="4622800"/>
                </a:lnTo>
                <a:lnTo>
                  <a:pt x="1159187" y="4673600"/>
                </a:lnTo>
                <a:lnTo>
                  <a:pt x="1161246" y="4737100"/>
                </a:lnTo>
                <a:lnTo>
                  <a:pt x="1162960" y="4800600"/>
                </a:lnTo>
                <a:lnTo>
                  <a:pt x="1164288" y="4851400"/>
                </a:lnTo>
                <a:lnTo>
                  <a:pt x="1165189" y="4889500"/>
                </a:lnTo>
                <a:lnTo>
                  <a:pt x="1165514" y="4927600"/>
                </a:lnTo>
                <a:lnTo>
                  <a:pt x="1165546" y="4965700"/>
                </a:lnTo>
                <a:lnTo>
                  <a:pt x="1164919" y="4991100"/>
                </a:lnTo>
                <a:lnTo>
                  <a:pt x="1159405" y="5067300"/>
                </a:lnTo>
                <a:lnTo>
                  <a:pt x="1151729" y="5130800"/>
                </a:lnTo>
                <a:lnTo>
                  <a:pt x="1145309" y="5194300"/>
                </a:lnTo>
                <a:lnTo>
                  <a:pt x="1143563" y="5232400"/>
                </a:lnTo>
                <a:lnTo>
                  <a:pt x="1149908" y="5257800"/>
                </a:lnTo>
                <a:lnTo>
                  <a:pt x="1163295" y="5283200"/>
                </a:lnTo>
                <a:lnTo>
                  <a:pt x="1176586" y="5295900"/>
                </a:lnTo>
                <a:lnTo>
                  <a:pt x="1189620" y="5308600"/>
                </a:lnTo>
                <a:lnTo>
                  <a:pt x="1202235" y="5334000"/>
                </a:lnTo>
                <a:lnTo>
                  <a:pt x="1211665" y="5346700"/>
                </a:lnTo>
                <a:lnTo>
                  <a:pt x="1218103" y="5372100"/>
                </a:lnTo>
                <a:lnTo>
                  <a:pt x="1239120" y="5422900"/>
                </a:lnTo>
                <a:lnTo>
                  <a:pt x="1281331" y="5448300"/>
                </a:lnTo>
                <a:lnTo>
                  <a:pt x="1327912" y="5473700"/>
                </a:lnTo>
                <a:lnTo>
                  <a:pt x="1377014" y="5486400"/>
                </a:lnTo>
                <a:lnTo>
                  <a:pt x="1475385" y="5486400"/>
                </a:lnTo>
                <a:lnTo>
                  <a:pt x="1520958" y="5473700"/>
                </a:lnTo>
                <a:lnTo>
                  <a:pt x="1561657" y="5461000"/>
                </a:lnTo>
                <a:lnTo>
                  <a:pt x="1576192" y="5448300"/>
                </a:lnTo>
                <a:lnTo>
                  <a:pt x="1567919" y="5422900"/>
                </a:lnTo>
                <a:lnTo>
                  <a:pt x="1548581" y="5397500"/>
                </a:lnTo>
                <a:lnTo>
                  <a:pt x="1529917" y="5384800"/>
                </a:lnTo>
                <a:lnTo>
                  <a:pt x="1503856" y="5346700"/>
                </a:lnTo>
                <a:lnTo>
                  <a:pt x="1467554" y="5308600"/>
                </a:lnTo>
                <a:lnTo>
                  <a:pt x="1429486" y="5257800"/>
                </a:lnTo>
                <a:lnTo>
                  <a:pt x="1398126" y="5207000"/>
                </a:lnTo>
                <a:lnTo>
                  <a:pt x="1381946" y="5181600"/>
                </a:lnTo>
                <a:lnTo>
                  <a:pt x="1373440" y="5156200"/>
                </a:lnTo>
                <a:lnTo>
                  <a:pt x="1366462" y="5118100"/>
                </a:lnTo>
                <a:lnTo>
                  <a:pt x="1364116" y="5067300"/>
                </a:lnTo>
                <a:lnTo>
                  <a:pt x="1369507" y="5003800"/>
                </a:lnTo>
                <a:lnTo>
                  <a:pt x="1379265" y="4927600"/>
                </a:lnTo>
                <a:lnTo>
                  <a:pt x="1388588" y="4864100"/>
                </a:lnTo>
                <a:lnTo>
                  <a:pt x="1397482" y="4813300"/>
                </a:lnTo>
                <a:lnTo>
                  <a:pt x="1421638" y="4648200"/>
                </a:lnTo>
                <a:lnTo>
                  <a:pt x="1428866" y="4597400"/>
                </a:lnTo>
                <a:lnTo>
                  <a:pt x="1435691" y="4546600"/>
                </a:lnTo>
                <a:lnTo>
                  <a:pt x="1442118" y="4508500"/>
                </a:lnTo>
                <a:lnTo>
                  <a:pt x="1448152" y="4470400"/>
                </a:lnTo>
                <a:lnTo>
                  <a:pt x="1453799" y="4419600"/>
                </a:lnTo>
                <a:lnTo>
                  <a:pt x="1459064" y="4381500"/>
                </a:lnTo>
                <a:lnTo>
                  <a:pt x="1463952" y="4343400"/>
                </a:lnTo>
                <a:lnTo>
                  <a:pt x="1468469" y="4292600"/>
                </a:lnTo>
                <a:lnTo>
                  <a:pt x="1472619" y="4254500"/>
                </a:lnTo>
                <a:lnTo>
                  <a:pt x="1476408" y="4216400"/>
                </a:lnTo>
                <a:lnTo>
                  <a:pt x="1479842" y="4165600"/>
                </a:lnTo>
                <a:lnTo>
                  <a:pt x="1482925" y="4127500"/>
                </a:lnTo>
                <a:lnTo>
                  <a:pt x="1485663" y="4076700"/>
                </a:lnTo>
                <a:lnTo>
                  <a:pt x="1488061" y="4025900"/>
                </a:lnTo>
                <a:lnTo>
                  <a:pt x="1490124" y="3975100"/>
                </a:lnTo>
                <a:lnTo>
                  <a:pt x="1491858" y="3924300"/>
                </a:lnTo>
                <a:lnTo>
                  <a:pt x="1493268" y="3873500"/>
                </a:lnTo>
                <a:lnTo>
                  <a:pt x="1494359" y="3810000"/>
                </a:lnTo>
                <a:lnTo>
                  <a:pt x="1495137" y="3746500"/>
                </a:lnTo>
                <a:lnTo>
                  <a:pt x="1495606" y="3683000"/>
                </a:lnTo>
                <a:lnTo>
                  <a:pt x="1496592" y="3632200"/>
                </a:lnTo>
                <a:lnTo>
                  <a:pt x="1499380" y="3581400"/>
                </a:lnTo>
                <a:lnTo>
                  <a:pt x="1503712" y="3530600"/>
                </a:lnTo>
                <a:lnTo>
                  <a:pt x="1509331" y="3479800"/>
                </a:lnTo>
                <a:lnTo>
                  <a:pt x="1515430" y="3441700"/>
                </a:lnTo>
                <a:lnTo>
                  <a:pt x="1528125" y="3340100"/>
                </a:lnTo>
                <a:lnTo>
                  <a:pt x="1534179" y="3276600"/>
                </a:lnTo>
                <a:lnTo>
                  <a:pt x="1539679" y="3225800"/>
                </a:lnTo>
                <a:lnTo>
                  <a:pt x="1544353" y="3175000"/>
                </a:lnTo>
                <a:lnTo>
                  <a:pt x="1547932" y="3124200"/>
                </a:lnTo>
                <a:lnTo>
                  <a:pt x="1551454" y="3060700"/>
                </a:lnTo>
                <a:lnTo>
                  <a:pt x="1552571" y="3035300"/>
                </a:lnTo>
                <a:close/>
              </a:path>
              <a:path w="2154554" h="5486400">
                <a:moveTo>
                  <a:pt x="202799" y="3263900"/>
                </a:moveTo>
                <a:lnTo>
                  <a:pt x="160423" y="3263900"/>
                </a:lnTo>
                <a:lnTo>
                  <a:pt x="161796" y="3276600"/>
                </a:lnTo>
                <a:lnTo>
                  <a:pt x="197309" y="3276600"/>
                </a:lnTo>
                <a:lnTo>
                  <a:pt x="202799" y="3263900"/>
                </a:lnTo>
                <a:close/>
              </a:path>
              <a:path w="2154554" h="5486400">
                <a:moveTo>
                  <a:pt x="1991420" y="3263900"/>
                </a:moveTo>
                <a:lnTo>
                  <a:pt x="1948614" y="3263900"/>
                </a:lnTo>
                <a:lnTo>
                  <a:pt x="1954105" y="3276600"/>
                </a:lnTo>
                <a:lnTo>
                  <a:pt x="1990049" y="3276600"/>
                </a:lnTo>
                <a:lnTo>
                  <a:pt x="1991420" y="3263900"/>
                </a:lnTo>
                <a:close/>
              </a:path>
              <a:path w="2154554" h="5486400">
                <a:moveTo>
                  <a:pt x="328983" y="3035300"/>
                </a:moveTo>
                <a:lnTo>
                  <a:pt x="200311" y="3035300"/>
                </a:lnTo>
                <a:lnTo>
                  <a:pt x="191200" y="3086100"/>
                </a:lnTo>
                <a:lnTo>
                  <a:pt x="181139" y="3136900"/>
                </a:lnTo>
                <a:lnTo>
                  <a:pt x="171336" y="3187700"/>
                </a:lnTo>
                <a:lnTo>
                  <a:pt x="157421" y="3251200"/>
                </a:lnTo>
                <a:lnTo>
                  <a:pt x="156048" y="3251200"/>
                </a:lnTo>
                <a:lnTo>
                  <a:pt x="157679" y="3263900"/>
                </a:lnTo>
                <a:lnTo>
                  <a:pt x="205716" y="3263900"/>
                </a:lnTo>
                <a:lnTo>
                  <a:pt x="208461" y="3251200"/>
                </a:lnTo>
                <a:lnTo>
                  <a:pt x="217897" y="3213100"/>
                </a:lnTo>
                <a:lnTo>
                  <a:pt x="228005" y="3175000"/>
                </a:lnTo>
                <a:lnTo>
                  <a:pt x="250249" y="3098800"/>
                </a:lnTo>
                <a:lnTo>
                  <a:pt x="260358" y="3060700"/>
                </a:lnTo>
                <a:lnTo>
                  <a:pt x="324445" y="3060700"/>
                </a:lnTo>
                <a:lnTo>
                  <a:pt x="328983" y="3035300"/>
                </a:lnTo>
                <a:close/>
              </a:path>
              <a:path w="2154554" h="5486400">
                <a:moveTo>
                  <a:pt x="1956054" y="3060700"/>
                </a:moveTo>
                <a:lnTo>
                  <a:pt x="1891056" y="3060700"/>
                </a:lnTo>
                <a:lnTo>
                  <a:pt x="1900971" y="3098800"/>
                </a:lnTo>
                <a:lnTo>
                  <a:pt x="1911772" y="3136900"/>
                </a:lnTo>
                <a:lnTo>
                  <a:pt x="1922830" y="3175000"/>
                </a:lnTo>
                <a:lnTo>
                  <a:pt x="1933518" y="3225800"/>
                </a:lnTo>
                <a:lnTo>
                  <a:pt x="1943382" y="3263900"/>
                </a:lnTo>
                <a:lnTo>
                  <a:pt x="1994165" y="3263900"/>
                </a:lnTo>
                <a:lnTo>
                  <a:pt x="1995365" y="3251200"/>
                </a:lnTo>
                <a:lnTo>
                  <a:pt x="1993993" y="3251200"/>
                </a:lnTo>
                <a:lnTo>
                  <a:pt x="1988418" y="3225800"/>
                </a:lnTo>
                <a:lnTo>
                  <a:pt x="1980145" y="3187700"/>
                </a:lnTo>
                <a:lnTo>
                  <a:pt x="1970490" y="3136900"/>
                </a:lnTo>
                <a:lnTo>
                  <a:pt x="1960577" y="3086100"/>
                </a:lnTo>
                <a:lnTo>
                  <a:pt x="1956054" y="3060700"/>
                </a:lnTo>
                <a:close/>
              </a:path>
              <a:path w="2154554" h="5486400">
                <a:moveTo>
                  <a:pt x="324445" y="3060700"/>
                </a:moveTo>
                <a:lnTo>
                  <a:pt x="263360" y="3060700"/>
                </a:lnTo>
                <a:lnTo>
                  <a:pt x="262296" y="3073400"/>
                </a:lnTo>
                <a:lnTo>
                  <a:pt x="261087" y="3086100"/>
                </a:lnTo>
                <a:lnTo>
                  <a:pt x="259621" y="3098800"/>
                </a:lnTo>
                <a:lnTo>
                  <a:pt x="257785" y="3111500"/>
                </a:lnTo>
                <a:lnTo>
                  <a:pt x="242772" y="3225800"/>
                </a:lnTo>
                <a:lnTo>
                  <a:pt x="243481" y="3238500"/>
                </a:lnTo>
                <a:lnTo>
                  <a:pt x="247405" y="3251200"/>
                </a:lnTo>
                <a:lnTo>
                  <a:pt x="283777" y="3251200"/>
                </a:lnTo>
                <a:lnTo>
                  <a:pt x="289368" y="3238500"/>
                </a:lnTo>
                <a:lnTo>
                  <a:pt x="292097" y="3238500"/>
                </a:lnTo>
                <a:lnTo>
                  <a:pt x="300246" y="3175000"/>
                </a:lnTo>
                <a:lnTo>
                  <a:pt x="307052" y="3136900"/>
                </a:lnTo>
                <a:lnTo>
                  <a:pt x="314614" y="3111500"/>
                </a:lnTo>
                <a:lnTo>
                  <a:pt x="322176" y="3073400"/>
                </a:lnTo>
                <a:lnTo>
                  <a:pt x="324445" y="3060700"/>
                </a:lnTo>
                <a:close/>
              </a:path>
              <a:path w="2154554" h="5486400">
                <a:moveTo>
                  <a:pt x="1951532" y="3035300"/>
                </a:moveTo>
                <a:lnTo>
                  <a:pt x="1822431" y="3035300"/>
                </a:lnTo>
                <a:lnTo>
                  <a:pt x="1829237" y="3073400"/>
                </a:lnTo>
                <a:lnTo>
                  <a:pt x="1836800" y="3111500"/>
                </a:lnTo>
                <a:lnTo>
                  <a:pt x="1851168" y="3175000"/>
                </a:lnTo>
                <a:lnTo>
                  <a:pt x="1859317" y="3238500"/>
                </a:lnTo>
                <a:lnTo>
                  <a:pt x="1862046" y="3238500"/>
                </a:lnTo>
                <a:lnTo>
                  <a:pt x="1867638" y="3251200"/>
                </a:lnTo>
                <a:lnTo>
                  <a:pt x="1904438" y="3251200"/>
                </a:lnTo>
                <a:lnTo>
                  <a:pt x="1908362" y="3238500"/>
                </a:lnTo>
                <a:lnTo>
                  <a:pt x="1909070" y="3225800"/>
                </a:lnTo>
                <a:lnTo>
                  <a:pt x="1893629" y="3111500"/>
                </a:lnTo>
                <a:lnTo>
                  <a:pt x="1892632" y="3098800"/>
                </a:lnTo>
                <a:lnTo>
                  <a:pt x="1891571" y="3086100"/>
                </a:lnTo>
                <a:lnTo>
                  <a:pt x="1890252" y="3073400"/>
                </a:lnTo>
                <a:lnTo>
                  <a:pt x="1888483" y="3060700"/>
                </a:lnTo>
                <a:lnTo>
                  <a:pt x="1956054" y="3060700"/>
                </a:lnTo>
                <a:lnTo>
                  <a:pt x="1951532" y="3035300"/>
                </a:lnTo>
                <a:close/>
              </a:path>
              <a:path w="2154554" h="5486400">
                <a:moveTo>
                  <a:pt x="135048" y="3225800"/>
                </a:moveTo>
                <a:lnTo>
                  <a:pt x="95120" y="3225800"/>
                </a:lnTo>
                <a:lnTo>
                  <a:pt x="101235" y="3238500"/>
                </a:lnTo>
                <a:lnTo>
                  <a:pt x="129199" y="3238500"/>
                </a:lnTo>
                <a:lnTo>
                  <a:pt x="135048" y="3225800"/>
                </a:lnTo>
                <a:close/>
              </a:path>
              <a:path w="2154554" h="5486400">
                <a:moveTo>
                  <a:pt x="2019974" y="3035300"/>
                </a:moveTo>
                <a:lnTo>
                  <a:pt x="1954105" y="3035300"/>
                </a:lnTo>
                <a:lnTo>
                  <a:pt x="1960509" y="3060700"/>
                </a:lnTo>
                <a:lnTo>
                  <a:pt x="1967187" y="3073400"/>
                </a:lnTo>
                <a:lnTo>
                  <a:pt x="1973864" y="3098800"/>
                </a:lnTo>
                <a:lnTo>
                  <a:pt x="1986388" y="3136900"/>
                </a:lnTo>
                <a:lnTo>
                  <a:pt x="1992234" y="3149600"/>
                </a:lnTo>
                <a:lnTo>
                  <a:pt x="1997566" y="3162300"/>
                </a:lnTo>
                <a:lnTo>
                  <a:pt x="2002143" y="3187700"/>
                </a:lnTo>
                <a:lnTo>
                  <a:pt x="2013295" y="3225800"/>
                </a:lnTo>
                <a:lnTo>
                  <a:pt x="2016728" y="3225800"/>
                </a:lnTo>
                <a:lnTo>
                  <a:pt x="2022429" y="3238500"/>
                </a:lnTo>
                <a:lnTo>
                  <a:pt x="2056555" y="3238500"/>
                </a:lnTo>
                <a:lnTo>
                  <a:pt x="2060903" y="3225800"/>
                </a:lnTo>
                <a:lnTo>
                  <a:pt x="2062677" y="3213100"/>
                </a:lnTo>
                <a:lnTo>
                  <a:pt x="2061331" y="3213100"/>
                </a:lnTo>
                <a:lnTo>
                  <a:pt x="2051467" y="3175000"/>
                </a:lnTo>
                <a:lnTo>
                  <a:pt x="2050094" y="3162300"/>
                </a:lnTo>
                <a:lnTo>
                  <a:pt x="2048893" y="3162300"/>
                </a:lnTo>
                <a:lnTo>
                  <a:pt x="2041302" y="3124200"/>
                </a:lnTo>
                <a:lnTo>
                  <a:pt x="2029335" y="3073400"/>
                </a:lnTo>
                <a:lnTo>
                  <a:pt x="2019974" y="3035300"/>
                </a:lnTo>
                <a:close/>
              </a:path>
              <a:path w="2154554" h="5486400">
                <a:moveTo>
                  <a:pt x="398980" y="2933700"/>
                </a:moveTo>
                <a:lnTo>
                  <a:pt x="144106" y="2933700"/>
                </a:lnTo>
                <a:lnTo>
                  <a:pt x="145368" y="2946400"/>
                </a:lnTo>
                <a:lnTo>
                  <a:pt x="144829" y="2946400"/>
                </a:lnTo>
                <a:lnTo>
                  <a:pt x="143696" y="2959100"/>
                </a:lnTo>
                <a:lnTo>
                  <a:pt x="134560" y="3022600"/>
                </a:lnTo>
                <a:lnTo>
                  <a:pt x="122079" y="3073400"/>
                </a:lnTo>
                <a:lnTo>
                  <a:pt x="110113" y="3124200"/>
                </a:lnTo>
                <a:lnTo>
                  <a:pt x="102521" y="3162300"/>
                </a:lnTo>
                <a:lnTo>
                  <a:pt x="101320" y="3162300"/>
                </a:lnTo>
                <a:lnTo>
                  <a:pt x="99947" y="3175000"/>
                </a:lnTo>
                <a:lnTo>
                  <a:pt x="90512" y="3200400"/>
                </a:lnTo>
                <a:lnTo>
                  <a:pt x="89678" y="3213100"/>
                </a:lnTo>
                <a:lnTo>
                  <a:pt x="91241" y="3225800"/>
                </a:lnTo>
                <a:lnTo>
                  <a:pt x="138549" y="3225800"/>
                </a:lnTo>
                <a:lnTo>
                  <a:pt x="149271" y="3175000"/>
                </a:lnTo>
                <a:lnTo>
                  <a:pt x="153847" y="3162300"/>
                </a:lnTo>
                <a:lnTo>
                  <a:pt x="159179" y="3149600"/>
                </a:lnTo>
                <a:lnTo>
                  <a:pt x="165026" y="3136900"/>
                </a:lnTo>
                <a:lnTo>
                  <a:pt x="171146" y="3111500"/>
                </a:lnTo>
                <a:lnTo>
                  <a:pt x="177549" y="3098800"/>
                </a:lnTo>
                <a:lnTo>
                  <a:pt x="184227" y="3073400"/>
                </a:lnTo>
                <a:lnTo>
                  <a:pt x="190904" y="3060700"/>
                </a:lnTo>
                <a:lnTo>
                  <a:pt x="197309" y="3035300"/>
                </a:lnTo>
                <a:lnTo>
                  <a:pt x="383548" y="3035300"/>
                </a:lnTo>
                <a:lnTo>
                  <a:pt x="385641" y="3022600"/>
                </a:lnTo>
                <a:lnTo>
                  <a:pt x="391150" y="2997200"/>
                </a:lnTo>
                <a:lnTo>
                  <a:pt x="396320" y="2959100"/>
                </a:lnTo>
                <a:lnTo>
                  <a:pt x="398980" y="2933700"/>
                </a:lnTo>
                <a:close/>
              </a:path>
              <a:path w="2154554" h="5486400">
                <a:moveTo>
                  <a:pt x="365912" y="3175000"/>
                </a:moveTo>
                <a:lnTo>
                  <a:pt x="331428" y="3175000"/>
                </a:lnTo>
                <a:lnTo>
                  <a:pt x="337869" y="3187700"/>
                </a:lnTo>
                <a:lnTo>
                  <a:pt x="361408" y="3187700"/>
                </a:lnTo>
                <a:lnTo>
                  <a:pt x="365912" y="3175000"/>
                </a:lnTo>
                <a:close/>
              </a:path>
              <a:path w="2154554" h="5486400">
                <a:moveTo>
                  <a:pt x="1758096" y="1714500"/>
                </a:moveTo>
                <a:lnTo>
                  <a:pt x="1517823" y="1714500"/>
                </a:lnTo>
                <a:lnTo>
                  <a:pt x="1519195" y="1727200"/>
                </a:lnTo>
                <a:lnTo>
                  <a:pt x="1542356" y="1879600"/>
                </a:lnTo>
                <a:lnTo>
                  <a:pt x="1552301" y="1943100"/>
                </a:lnTo>
                <a:lnTo>
                  <a:pt x="1561667" y="2006600"/>
                </a:lnTo>
                <a:lnTo>
                  <a:pt x="1570631" y="2057400"/>
                </a:lnTo>
                <a:lnTo>
                  <a:pt x="1579369" y="2108200"/>
                </a:lnTo>
                <a:lnTo>
                  <a:pt x="1588060" y="2159000"/>
                </a:lnTo>
                <a:lnTo>
                  <a:pt x="1596880" y="2197100"/>
                </a:lnTo>
                <a:lnTo>
                  <a:pt x="1606006" y="2235200"/>
                </a:lnTo>
                <a:lnTo>
                  <a:pt x="1615615" y="2273300"/>
                </a:lnTo>
                <a:lnTo>
                  <a:pt x="1625884" y="2324100"/>
                </a:lnTo>
                <a:lnTo>
                  <a:pt x="1636990" y="2362200"/>
                </a:lnTo>
                <a:lnTo>
                  <a:pt x="1649111" y="2400300"/>
                </a:lnTo>
                <a:lnTo>
                  <a:pt x="1662424" y="2451100"/>
                </a:lnTo>
                <a:lnTo>
                  <a:pt x="1693331" y="2565400"/>
                </a:lnTo>
                <a:lnTo>
                  <a:pt x="1713489" y="2628900"/>
                </a:lnTo>
                <a:lnTo>
                  <a:pt x="1730045" y="2679700"/>
                </a:lnTo>
                <a:lnTo>
                  <a:pt x="1741968" y="2717800"/>
                </a:lnTo>
                <a:lnTo>
                  <a:pt x="1748230" y="2755900"/>
                </a:lnTo>
                <a:lnTo>
                  <a:pt x="1748230" y="2768600"/>
                </a:lnTo>
                <a:lnTo>
                  <a:pt x="1744092" y="2819400"/>
                </a:lnTo>
                <a:lnTo>
                  <a:pt x="1744971" y="2857500"/>
                </a:lnTo>
                <a:lnTo>
                  <a:pt x="1749196" y="2908300"/>
                </a:lnTo>
                <a:lnTo>
                  <a:pt x="1755093" y="2959100"/>
                </a:lnTo>
                <a:lnTo>
                  <a:pt x="1760331" y="2997200"/>
                </a:lnTo>
                <a:lnTo>
                  <a:pt x="1765987" y="3022600"/>
                </a:lnTo>
                <a:lnTo>
                  <a:pt x="1772415" y="3060700"/>
                </a:lnTo>
                <a:lnTo>
                  <a:pt x="1779969" y="3136900"/>
                </a:lnTo>
                <a:lnTo>
                  <a:pt x="1781257" y="3149600"/>
                </a:lnTo>
                <a:lnTo>
                  <a:pt x="1783830" y="3175000"/>
                </a:lnTo>
                <a:lnTo>
                  <a:pt x="1786082" y="3175000"/>
                </a:lnTo>
                <a:lnTo>
                  <a:pt x="1790521" y="3187700"/>
                </a:lnTo>
                <a:lnTo>
                  <a:pt x="1820200" y="3187700"/>
                </a:lnTo>
                <a:lnTo>
                  <a:pt x="1824178" y="3175000"/>
                </a:lnTo>
                <a:lnTo>
                  <a:pt x="1825004" y="3162300"/>
                </a:lnTo>
                <a:lnTo>
                  <a:pt x="1822431" y="3136900"/>
                </a:lnTo>
                <a:lnTo>
                  <a:pt x="1822431" y="3124200"/>
                </a:lnTo>
                <a:lnTo>
                  <a:pt x="1821145" y="3124200"/>
                </a:lnTo>
                <a:lnTo>
                  <a:pt x="1818143" y="3035300"/>
                </a:lnTo>
                <a:lnTo>
                  <a:pt x="2019974" y="3035300"/>
                </a:lnTo>
                <a:lnTo>
                  <a:pt x="2016854" y="3022600"/>
                </a:lnTo>
                <a:lnTo>
                  <a:pt x="2007718" y="2971800"/>
                </a:lnTo>
                <a:lnTo>
                  <a:pt x="2006651" y="2946400"/>
                </a:lnTo>
                <a:lnTo>
                  <a:pt x="2006260" y="2946400"/>
                </a:lnTo>
                <a:lnTo>
                  <a:pt x="2007670" y="2933700"/>
                </a:lnTo>
                <a:lnTo>
                  <a:pt x="2105033" y="2933700"/>
                </a:lnTo>
                <a:lnTo>
                  <a:pt x="2087450" y="2908300"/>
                </a:lnTo>
                <a:lnTo>
                  <a:pt x="2062664" y="2857500"/>
                </a:lnTo>
                <a:lnTo>
                  <a:pt x="2036288" y="2819400"/>
                </a:lnTo>
                <a:lnTo>
                  <a:pt x="2005145" y="2781300"/>
                </a:lnTo>
                <a:lnTo>
                  <a:pt x="1975960" y="2755900"/>
                </a:lnTo>
                <a:lnTo>
                  <a:pt x="1947886" y="2730500"/>
                </a:lnTo>
                <a:lnTo>
                  <a:pt x="1923671" y="2705100"/>
                </a:lnTo>
                <a:lnTo>
                  <a:pt x="1906067" y="2654300"/>
                </a:lnTo>
                <a:lnTo>
                  <a:pt x="1904987" y="2654300"/>
                </a:lnTo>
                <a:lnTo>
                  <a:pt x="1902507" y="2641600"/>
                </a:lnTo>
                <a:lnTo>
                  <a:pt x="1899771" y="2616200"/>
                </a:lnTo>
                <a:lnTo>
                  <a:pt x="1897919" y="2603500"/>
                </a:lnTo>
                <a:lnTo>
                  <a:pt x="1892446" y="2552700"/>
                </a:lnTo>
                <a:lnTo>
                  <a:pt x="1886754" y="2514600"/>
                </a:lnTo>
                <a:lnTo>
                  <a:pt x="1880879" y="2463800"/>
                </a:lnTo>
                <a:lnTo>
                  <a:pt x="1874852" y="2425700"/>
                </a:lnTo>
                <a:lnTo>
                  <a:pt x="1868710" y="2387600"/>
                </a:lnTo>
                <a:lnTo>
                  <a:pt x="1862485" y="2336800"/>
                </a:lnTo>
                <a:lnTo>
                  <a:pt x="1843657" y="2184400"/>
                </a:lnTo>
                <a:lnTo>
                  <a:pt x="1837443" y="2120900"/>
                </a:lnTo>
                <a:lnTo>
                  <a:pt x="1830771" y="2057400"/>
                </a:lnTo>
                <a:lnTo>
                  <a:pt x="1821125" y="2006600"/>
                </a:lnTo>
                <a:lnTo>
                  <a:pt x="1809650" y="1943100"/>
                </a:lnTo>
                <a:lnTo>
                  <a:pt x="1797488" y="1892300"/>
                </a:lnTo>
                <a:lnTo>
                  <a:pt x="1785784" y="1841500"/>
                </a:lnTo>
                <a:lnTo>
                  <a:pt x="1775680" y="1803400"/>
                </a:lnTo>
                <a:lnTo>
                  <a:pt x="1769845" y="1778000"/>
                </a:lnTo>
                <a:lnTo>
                  <a:pt x="1764830" y="1752600"/>
                </a:lnTo>
                <a:lnTo>
                  <a:pt x="1760844" y="1739900"/>
                </a:lnTo>
                <a:lnTo>
                  <a:pt x="1758096" y="1714500"/>
                </a:lnTo>
                <a:close/>
              </a:path>
              <a:path w="2154554" h="5486400">
                <a:moveTo>
                  <a:pt x="383548" y="3035300"/>
                </a:moveTo>
                <a:lnTo>
                  <a:pt x="333273" y="3035300"/>
                </a:lnTo>
                <a:lnTo>
                  <a:pt x="332484" y="3060700"/>
                </a:lnTo>
                <a:lnTo>
                  <a:pt x="331487" y="3098800"/>
                </a:lnTo>
                <a:lnTo>
                  <a:pt x="330698" y="3124200"/>
                </a:lnTo>
                <a:lnTo>
                  <a:pt x="330355" y="3124200"/>
                </a:lnTo>
                <a:lnTo>
                  <a:pt x="328983" y="3136900"/>
                </a:lnTo>
                <a:lnTo>
                  <a:pt x="326409" y="3162300"/>
                </a:lnTo>
                <a:lnTo>
                  <a:pt x="327302" y="3175000"/>
                </a:lnTo>
                <a:lnTo>
                  <a:pt x="367584" y="3175000"/>
                </a:lnTo>
                <a:lnTo>
                  <a:pt x="370157" y="3136900"/>
                </a:lnTo>
                <a:lnTo>
                  <a:pt x="371873" y="3136900"/>
                </a:lnTo>
                <a:lnTo>
                  <a:pt x="379360" y="3060700"/>
                </a:lnTo>
                <a:lnTo>
                  <a:pt x="383548" y="3035300"/>
                </a:lnTo>
                <a:close/>
              </a:path>
              <a:path w="2154554" h="5486400">
                <a:moveTo>
                  <a:pt x="1391382" y="901700"/>
                </a:moveTo>
                <a:lnTo>
                  <a:pt x="763035" y="901700"/>
                </a:lnTo>
                <a:lnTo>
                  <a:pt x="702518" y="914400"/>
                </a:lnTo>
                <a:lnTo>
                  <a:pt x="649427" y="927100"/>
                </a:lnTo>
                <a:lnTo>
                  <a:pt x="603306" y="939800"/>
                </a:lnTo>
                <a:lnTo>
                  <a:pt x="563701" y="965200"/>
                </a:lnTo>
                <a:lnTo>
                  <a:pt x="530156" y="990600"/>
                </a:lnTo>
                <a:lnTo>
                  <a:pt x="479424" y="1054100"/>
                </a:lnTo>
                <a:lnTo>
                  <a:pt x="461325" y="1079500"/>
                </a:lnTo>
                <a:lnTo>
                  <a:pt x="447464" y="1130300"/>
                </a:lnTo>
                <a:lnTo>
                  <a:pt x="437385" y="1181100"/>
                </a:lnTo>
                <a:lnTo>
                  <a:pt x="430633" y="1231900"/>
                </a:lnTo>
                <a:lnTo>
                  <a:pt x="425616" y="1295400"/>
                </a:lnTo>
                <a:lnTo>
                  <a:pt x="423395" y="1333500"/>
                </a:lnTo>
                <a:lnTo>
                  <a:pt x="421125" y="1384300"/>
                </a:lnTo>
                <a:lnTo>
                  <a:pt x="418624" y="1435100"/>
                </a:lnTo>
                <a:lnTo>
                  <a:pt x="415712" y="1485900"/>
                </a:lnTo>
                <a:lnTo>
                  <a:pt x="412206" y="1549400"/>
                </a:lnTo>
                <a:lnTo>
                  <a:pt x="407927" y="1600200"/>
                </a:lnTo>
                <a:lnTo>
                  <a:pt x="402692" y="1663700"/>
                </a:lnTo>
                <a:lnTo>
                  <a:pt x="396320" y="1714500"/>
                </a:lnTo>
                <a:lnTo>
                  <a:pt x="389072" y="1765300"/>
                </a:lnTo>
                <a:lnTo>
                  <a:pt x="384379" y="1778000"/>
                </a:lnTo>
                <a:lnTo>
                  <a:pt x="378736" y="1803400"/>
                </a:lnTo>
                <a:lnTo>
                  <a:pt x="368633" y="1841500"/>
                </a:lnTo>
                <a:lnTo>
                  <a:pt x="356929" y="1892300"/>
                </a:lnTo>
                <a:lnTo>
                  <a:pt x="344767" y="1943100"/>
                </a:lnTo>
                <a:lnTo>
                  <a:pt x="333291" y="2006600"/>
                </a:lnTo>
                <a:lnTo>
                  <a:pt x="323645" y="2057400"/>
                </a:lnTo>
                <a:lnTo>
                  <a:pt x="316973" y="2120900"/>
                </a:lnTo>
                <a:lnTo>
                  <a:pt x="310759" y="2184400"/>
                </a:lnTo>
                <a:lnTo>
                  <a:pt x="291931" y="2336800"/>
                </a:lnTo>
                <a:lnTo>
                  <a:pt x="285707" y="2387600"/>
                </a:lnTo>
                <a:lnTo>
                  <a:pt x="279565" y="2425700"/>
                </a:lnTo>
                <a:lnTo>
                  <a:pt x="273539" y="2463800"/>
                </a:lnTo>
                <a:lnTo>
                  <a:pt x="267663" y="2514600"/>
                </a:lnTo>
                <a:lnTo>
                  <a:pt x="261972" y="2552700"/>
                </a:lnTo>
                <a:lnTo>
                  <a:pt x="256499" y="2603500"/>
                </a:lnTo>
                <a:lnTo>
                  <a:pt x="254646" y="2616200"/>
                </a:lnTo>
                <a:lnTo>
                  <a:pt x="251909" y="2641600"/>
                </a:lnTo>
                <a:lnTo>
                  <a:pt x="249429" y="2654300"/>
                </a:lnTo>
                <a:lnTo>
                  <a:pt x="248349" y="2654300"/>
                </a:lnTo>
                <a:lnTo>
                  <a:pt x="230745" y="2705100"/>
                </a:lnTo>
                <a:lnTo>
                  <a:pt x="206531" y="2730500"/>
                </a:lnTo>
                <a:lnTo>
                  <a:pt x="178456" y="2755900"/>
                </a:lnTo>
                <a:lnTo>
                  <a:pt x="149271" y="2781300"/>
                </a:lnTo>
                <a:lnTo>
                  <a:pt x="118128" y="2819400"/>
                </a:lnTo>
                <a:lnTo>
                  <a:pt x="91753" y="2857500"/>
                </a:lnTo>
                <a:lnTo>
                  <a:pt x="66967" y="2908300"/>
                </a:lnTo>
                <a:lnTo>
                  <a:pt x="40592" y="2946400"/>
                </a:lnTo>
                <a:lnTo>
                  <a:pt x="9448" y="2984500"/>
                </a:lnTo>
                <a:lnTo>
                  <a:pt x="2671" y="2984500"/>
                </a:lnTo>
                <a:lnTo>
                  <a:pt x="1300" y="2997200"/>
                </a:lnTo>
                <a:lnTo>
                  <a:pt x="0" y="2997200"/>
                </a:lnTo>
                <a:lnTo>
                  <a:pt x="3315" y="3009900"/>
                </a:lnTo>
                <a:lnTo>
                  <a:pt x="30036" y="3009900"/>
                </a:lnTo>
                <a:lnTo>
                  <a:pt x="64177" y="2997200"/>
                </a:lnTo>
                <a:lnTo>
                  <a:pt x="97288" y="2971800"/>
                </a:lnTo>
                <a:lnTo>
                  <a:pt x="124223" y="2946400"/>
                </a:lnTo>
                <a:lnTo>
                  <a:pt x="139835" y="2933700"/>
                </a:lnTo>
                <a:lnTo>
                  <a:pt x="398980" y="2933700"/>
                </a:lnTo>
                <a:lnTo>
                  <a:pt x="401639" y="2908300"/>
                </a:lnTo>
                <a:lnTo>
                  <a:pt x="405928" y="2857500"/>
                </a:lnTo>
                <a:lnTo>
                  <a:pt x="407129" y="2819400"/>
                </a:lnTo>
                <a:lnTo>
                  <a:pt x="403184" y="2768600"/>
                </a:lnTo>
                <a:lnTo>
                  <a:pt x="403184" y="2755900"/>
                </a:lnTo>
                <a:lnTo>
                  <a:pt x="409446" y="2717800"/>
                </a:lnTo>
                <a:lnTo>
                  <a:pt x="421369" y="2679700"/>
                </a:lnTo>
                <a:lnTo>
                  <a:pt x="437925" y="2628900"/>
                </a:lnTo>
                <a:lnTo>
                  <a:pt x="458083" y="2565400"/>
                </a:lnTo>
                <a:lnTo>
                  <a:pt x="488990" y="2451100"/>
                </a:lnTo>
                <a:lnTo>
                  <a:pt x="502303" y="2400300"/>
                </a:lnTo>
                <a:lnTo>
                  <a:pt x="514424" y="2362200"/>
                </a:lnTo>
                <a:lnTo>
                  <a:pt x="525530" y="2311400"/>
                </a:lnTo>
                <a:lnTo>
                  <a:pt x="535800" y="2273300"/>
                </a:lnTo>
                <a:lnTo>
                  <a:pt x="545409" y="2235200"/>
                </a:lnTo>
                <a:lnTo>
                  <a:pt x="554535" y="2197100"/>
                </a:lnTo>
                <a:lnTo>
                  <a:pt x="563354" y="2159000"/>
                </a:lnTo>
                <a:lnTo>
                  <a:pt x="572045" y="2108200"/>
                </a:lnTo>
                <a:lnTo>
                  <a:pt x="580784" y="2057400"/>
                </a:lnTo>
                <a:lnTo>
                  <a:pt x="589747" y="2006600"/>
                </a:lnTo>
                <a:lnTo>
                  <a:pt x="599113" y="1943100"/>
                </a:lnTo>
                <a:lnTo>
                  <a:pt x="609058" y="1879600"/>
                </a:lnTo>
                <a:lnTo>
                  <a:pt x="632648" y="1727200"/>
                </a:lnTo>
                <a:lnTo>
                  <a:pt x="634020" y="1714500"/>
                </a:lnTo>
                <a:lnTo>
                  <a:pt x="1758096" y="1714500"/>
                </a:lnTo>
                <a:lnTo>
                  <a:pt x="1752058" y="1651000"/>
                </a:lnTo>
                <a:lnTo>
                  <a:pt x="1747017" y="1600200"/>
                </a:lnTo>
                <a:lnTo>
                  <a:pt x="1742815" y="1536700"/>
                </a:lnTo>
                <a:lnTo>
                  <a:pt x="1739297" y="1485900"/>
                </a:lnTo>
                <a:lnTo>
                  <a:pt x="1736307" y="1435100"/>
                </a:lnTo>
                <a:lnTo>
                  <a:pt x="1733687" y="1384300"/>
                </a:lnTo>
                <a:lnTo>
                  <a:pt x="1731281" y="1333500"/>
                </a:lnTo>
                <a:lnTo>
                  <a:pt x="1728932" y="1295400"/>
                </a:lnTo>
                <a:lnTo>
                  <a:pt x="1726485" y="1257300"/>
                </a:lnTo>
                <a:lnTo>
                  <a:pt x="1717031" y="1181100"/>
                </a:lnTo>
                <a:lnTo>
                  <a:pt x="1706952" y="1130300"/>
                </a:lnTo>
                <a:lnTo>
                  <a:pt x="1693091" y="1079500"/>
                </a:lnTo>
                <a:lnTo>
                  <a:pt x="1674992" y="1054100"/>
                </a:lnTo>
                <a:lnTo>
                  <a:pt x="1652200" y="1016000"/>
                </a:lnTo>
                <a:lnTo>
                  <a:pt x="1590715" y="965200"/>
                </a:lnTo>
                <a:lnTo>
                  <a:pt x="1551110" y="939800"/>
                </a:lnTo>
                <a:lnTo>
                  <a:pt x="1504990" y="927100"/>
                </a:lnTo>
                <a:lnTo>
                  <a:pt x="1451899" y="914400"/>
                </a:lnTo>
                <a:lnTo>
                  <a:pt x="1391382" y="901700"/>
                </a:lnTo>
                <a:close/>
              </a:path>
              <a:path w="2154554" h="5486400">
                <a:moveTo>
                  <a:pt x="2105033" y="2933700"/>
                </a:moveTo>
                <a:lnTo>
                  <a:pt x="2012007" y="2933700"/>
                </a:lnTo>
                <a:lnTo>
                  <a:pt x="2027812" y="2946400"/>
                </a:lnTo>
                <a:lnTo>
                  <a:pt x="2055070" y="2971800"/>
                </a:lnTo>
                <a:lnTo>
                  <a:pt x="2088246" y="2997200"/>
                </a:lnTo>
                <a:lnTo>
                  <a:pt x="2121807" y="3009900"/>
                </a:lnTo>
                <a:lnTo>
                  <a:pt x="2150844" y="3009900"/>
                </a:lnTo>
                <a:lnTo>
                  <a:pt x="2154402" y="2997200"/>
                </a:lnTo>
                <a:lnTo>
                  <a:pt x="2153118" y="2997200"/>
                </a:lnTo>
                <a:lnTo>
                  <a:pt x="2151745" y="2984500"/>
                </a:lnTo>
                <a:lnTo>
                  <a:pt x="2144968" y="2984500"/>
                </a:lnTo>
                <a:lnTo>
                  <a:pt x="2113825" y="2946400"/>
                </a:lnTo>
                <a:lnTo>
                  <a:pt x="2105033" y="2933700"/>
                </a:lnTo>
                <a:close/>
              </a:path>
              <a:path w="2154554" h="5486400">
                <a:moveTo>
                  <a:pt x="1373154" y="889000"/>
                </a:moveTo>
                <a:lnTo>
                  <a:pt x="781264" y="889000"/>
                </a:lnTo>
                <a:lnTo>
                  <a:pt x="768249" y="901700"/>
                </a:lnTo>
                <a:lnTo>
                  <a:pt x="1386168" y="901700"/>
                </a:lnTo>
                <a:lnTo>
                  <a:pt x="1373154" y="889000"/>
                </a:lnTo>
                <a:close/>
              </a:path>
              <a:path w="2154554" h="5486400">
                <a:moveTo>
                  <a:pt x="1303456" y="495300"/>
                </a:moveTo>
                <a:lnTo>
                  <a:pt x="850532" y="495300"/>
                </a:lnTo>
                <a:lnTo>
                  <a:pt x="861046" y="558800"/>
                </a:lnTo>
                <a:lnTo>
                  <a:pt x="873779" y="596900"/>
                </a:lnTo>
                <a:lnTo>
                  <a:pt x="891401" y="635000"/>
                </a:lnTo>
                <a:lnTo>
                  <a:pt x="916584" y="673100"/>
                </a:lnTo>
                <a:lnTo>
                  <a:pt x="916584" y="711200"/>
                </a:lnTo>
                <a:lnTo>
                  <a:pt x="907842" y="762000"/>
                </a:lnTo>
                <a:lnTo>
                  <a:pt x="885831" y="812800"/>
                </a:lnTo>
                <a:lnTo>
                  <a:pt x="853783" y="850900"/>
                </a:lnTo>
                <a:lnTo>
                  <a:pt x="814933" y="876300"/>
                </a:lnTo>
                <a:lnTo>
                  <a:pt x="798138" y="889000"/>
                </a:lnTo>
                <a:lnTo>
                  <a:pt x="1356279" y="889000"/>
                </a:lnTo>
                <a:lnTo>
                  <a:pt x="1339483" y="876300"/>
                </a:lnTo>
                <a:lnTo>
                  <a:pt x="1300633" y="850900"/>
                </a:lnTo>
                <a:lnTo>
                  <a:pt x="1268586" y="812800"/>
                </a:lnTo>
                <a:lnTo>
                  <a:pt x="1246575" y="762000"/>
                </a:lnTo>
                <a:lnTo>
                  <a:pt x="1237834" y="711200"/>
                </a:lnTo>
                <a:lnTo>
                  <a:pt x="1237834" y="673100"/>
                </a:lnTo>
                <a:lnTo>
                  <a:pt x="1262369" y="635000"/>
                </a:lnTo>
                <a:lnTo>
                  <a:pt x="1279908" y="596900"/>
                </a:lnTo>
                <a:lnTo>
                  <a:pt x="1292816" y="558800"/>
                </a:lnTo>
                <a:lnTo>
                  <a:pt x="1303456" y="495300"/>
                </a:lnTo>
                <a:close/>
              </a:path>
              <a:path w="2154554" h="5486400">
                <a:moveTo>
                  <a:pt x="1346346" y="317500"/>
                </a:moveTo>
                <a:lnTo>
                  <a:pt x="808070" y="317500"/>
                </a:lnTo>
                <a:lnTo>
                  <a:pt x="788303" y="342900"/>
                </a:lnTo>
                <a:lnTo>
                  <a:pt x="789799" y="381000"/>
                </a:lnTo>
                <a:lnTo>
                  <a:pt x="804935" y="431800"/>
                </a:lnTo>
                <a:lnTo>
                  <a:pt x="826085" y="482600"/>
                </a:lnTo>
                <a:lnTo>
                  <a:pt x="831448" y="495300"/>
                </a:lnTo>
                <a:lnTo>
                  <a:pt x="1322902" y="495300"/>
                </a:lnTo>
                <a:lnTo>
                  <a:pt x="1350062" y="431800"/>
                </a:lnTo>
                <a:lnTo>
                  <a:pt x="1365133" y="381000"/>
                </a:lnTo>
                <a:lnTo>
                  <a:pt x="1366307" y="342900"/>
                </a:lnTo>
                <a:lnTo>
                  <a:pt x="1346346" y="317500"/>
                </a:lnTo>
                <a:close/>
              </a:path>
              <a:path w="2154554" h="5486400">
                <a:moveTo>
                  <a:pt x="1078709" y="0"/>
                </a:moveTo>
                <a:lnTo>
                  <a:pt x="1075707" y="0"/>
                </a:lnTo>
                <a:lnTo>
                  <a:pt x="1014580" y="12700"/>
                </a:lnTo>
                <a:lnTo>
                  <a:pt x="962755" y="25400"/>
                </a:lnTo>
                <a:lnTo>
                  <a:pt x="919928" y="50800"/>
                </a:lnTo>
                <a:lnTo>
                  <a:pt x="885794" y="88900"/>
                </a:lnTo>
                <a:lnTo>
                  <a:pt x="860047" y="127000"/>
                </a:lnTo>
                <a:lnTo>
                  <a:pt x="842383" y="165100"/>
                </a:lnTo>
                <a:lnTo>
                  <a:pt x="835118" y="203200"/>
                </a:lnTo>
                <a:lnTo>
                  <a:pt x="831488" y="241300"/>
                </a:lnTo>
                <a:lnTo>
                  <a:pt x="830947" y="279400"/>
                </a:lnTo>
                <a:lnTo>
                  <a:pt x="832946" y="317500"/>
                </a:lnTo>
                <a:lnTo>
                  <a:pt x="1321470" y="317500"/>
                </a:lnTo>
                <a:lnTo>
                  <a:pt x="1323663" y="279400"/>
                </a:lnTo>
                <a:lnTo>
                  <a:pt x="1323443" y="241300"/>
                </a:lnTo>
                <a:lnTo>
                  <a:pt x="1319878" y="203200"/>
                </a:lnTo>
                <a:lnTo>
                  <a:pt x="1312034" y="165100"/>
                </a:lnTo>
                <a:lnTo>
                  <a:pt x="1297380" y="127000"/>
                </a:lnTo>
                <a:lnTo>
                  <a:pt x="1276821" y="88900"/>
                </a:lnTo>
                <a:lnTo>
                  <a:pt x="1217215" y="38100"/>
                </a:lnTo>
                <a:lnTo>
                  <a:pt x="1177785" y="25400"/>
                </a:lnTo>
                <a:lnTo>
                  <a:pt x="1131680" y="12700"/>
                </a:lnTo>
                <a:lnTo>
                  <a:pt x="1078709" y="0"/>
                </a:lnTo>
                <a:close/>
              </a:path>
            </a:pathLst>
          </a:custGeom>
          <a:solidFill>
            <a:srgbClr val="34A5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82600"/>
            <a:ext cx="6835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VARIABLES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OVERVIEW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DATA</a:t>
            </a:r>
            <a:r>
              <a:rPr spc="-35" dirty="0"/>
              <a:t> </a:t>
            </a:r>
            <a:r>
              <a:rPr dirty="0"/>
              <a:t>TYPE</a:t>
            </a:r>
            <a:r>
              <a:rPr spc="-35" dirty="0"/>
              <a:t> </a:t>
            </a:r>
            <a:r>
              <a:rPr spc="-30" dirty="0"/>
              <a:t>CATEGORIES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9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100" u="none" baseline="-4901" dirty="0">
                <a:latin typeface="Lucida Grande"/>
                <a:cs typeface="Lucida Grande"/>
              </a:rPr>
              <a:t>▸</a:t>
            </a:r>
            <a:r>
              <a:rPr sz="5100" u="none" spc="472" baseline="-4901" dirty="0">
                <a:latin typeface="Lucida Grande"/>
                <a:cs typeface="Lucida Grande"/>
              </a:rPr>
              <a:t> </a:t>
            </a:r>
            <a:r>
              <a:rPr sz="3200" b="1" u="none" dirty="0">
                <a:solidFill>
                  <a:srgbClr val="E42832"/>
                </a:solidFill>
                <a:latin typeface="Avenir Next Demi"/>
                <a:cs typeface="Avenir Next Demi"/>
              </a:rPr>
              <a:t>Primitive</a:t>
            </a:r>
            <a:r>
              <a:rPr sz="3200" b="1" u="none" spc="-55" dirty="0">
                <a:solidFill>
                  <a:srgbClr val="E42832"/>
                </a:solidFill>
                <a:latin typeface="Avenir Next Demi"/>
                <a:cs typeface="Avenir Next Demi"/>
              </a:rPr>
              <a:t> </a:t>
            </a:r>
            <a:r>
              <a:rPr sz="3200" u="none" spc="-10" dirty="0">
                <a:solidFill>
                  <a:srgbClr val="222222"/>
                </a:solidFill>
              </a:rPr>
              <a:t>values</a:t>
            </a:r>
            <a:endParaRPr sz="3200">
              <a:latin typeface="Avenir Next Demi"/>
              <a:cs typeface="Avenir Next Demi"/>
            </a:endParaRPr>
          </a:p>
          <a:p>
            <a:pPr marL="457200">
              <a:lnSpc>
                <a:spcPct val="100000"/>
              </a:lnSpc>
              <a:spcBef>
                <a:spcPts val="3020"/>
              </a:spcBef>
            </a:pPr>
            <a:r>
              <a:rPr sz="5100" u="none" baseline="-3267" dirty="0">
                <a:latin typeface="Lucida Grande"/>
                <a:cs typeface="Lucida Grande"/>
              </a:rPr>
              <a:t>▸</a:t>
            </a:r>
            <a:r>
              <a:rPr sz="5100" u="none" spc="615" baseline="-3267" dirty="0">
                <a:latin typeface="Lucida Grande"/>
                <a:cs typeface="Lucida Grande"/>
              </a:rPr>
              <a:t> </a:t>
            </a:r>
            <a:r>
              <a:rPr sz="3200" u="none" dirty="0"/>
              <a:t>Integer</a:t>
            </a:r>
            <a:r>
              <a:rPr sz="3200" u="none" dirty="0">
                <a:solidFill>
                  <a:srgbClr val="222222"/>
                </a:solidFill>
              </a:rPr>
              <a:t>: </a:t>
            </a:r>
            <a:r>
              <a:rPr sz="3200" i="1" u="none" dirty="0">
                <a:solidFill>
                  <a:srgbClr val="222222"/>
                </a:solidFill>
                <a:latin typeface="AvenirNext-MediumItalic"/>
                <a:cs typeface="AvenirNext-MediumItalic"/>
              </a:rPr>
              <a:t>byte,</a:t>
            </a:r>
            <a:r>
              <a:rPr sz="3200" i="1" u="none" spc="-95" dirty="0">
                <a:solidFill>
                  <a:srgbClr val="222222"/>
                </a:solidFill>
                <a:latin typeface="AvenirNext-MediumItalic"/>
                <a:cs typeface="AvenirNext-MediumItalic"/>
              </a:rPr>
              <a:t> </a:t>
            </a:r>
            <a:r>
              <a:rPr sz="3200" i="1" u="none" dirty="0">
                <a:solidFill>
                  <a:srgbClr val="222222"/>
                </a:solidFill>
                <a:latin typeface="AvenirNext-MediumItalic"/>
                <a:cs typeface="AvenirNext-MediumItalic"/>
              </a:rPr>
              <a:t>short,</a:t>
            </a:r>
            <a:r>
              <a:rPr sz="3200" i="1" u="none" spc="-95" dirty="0">
                <a:solidFill>
                  <a:srgbClr val="222222"/>
                </a:solidFill>
                <a:latin typeface="AvenirNext-MediumItalic"/>
                <a:cs typeface="AvenirNext-MediumItalic"/>
              </a:rPr>
              <a:t> </a:t>
            </a:r>
            <a:r>
              <a:rPr sz="3200" i="1" u="none" dirty="0">
                <a:solidFill>
                  <a:srgbClr val="222222"/>
                </a:solidFill>
                <a:latin typeface="AvenirNext-MediumItalic"/>
                <a:cs typeface="AvenirNext-MediumItalic"/>
              </a:rPr>
              <a:t>int,</a:t>
            </a:r>
            <a:r>
              <a:rPr sz="3200" i="1" u="none" spc="-95" dirty="0">
                <a:solidFill>
                  <a:srgbClr val="222222"/>
                </a:solidFill>
                <a:latin typeface="AvenirNext-MediumItalic"/>
                <a:cs typeface="AvenirNext-MediumItalic"/>
              </a:rPr>
              <a:t> </a:t>
            </a:r>
            <a:r>
              <a:rPr sz="3200" i="1" u="none" dirty="0">
                <a:solidFill>
                  <a:srgbClr val="222222"/>
                </a:solidFill>
                <a:latin typeface="AvenirNext-MediumItalic"/>
                <a:cs typeface="AvenirNext-MediumItalic"/>
              </a:rPr>
              <a:t>long </a:t>
            </a:r>
            <a:r>
              <a:rPr sz="3200" u="none" dirty="0">
                <a:solidFill>
                  <a:srgbClr val="838787"/>
                </a:solidFill>
              </a:rPr>
              <a:t>(e.g.</a:t>
            </a:r>
            <a:r>
              <a:rPr sz="3200" u="none" spc="-95" dirty="0">
                <a:solidFill>
                  <a:srgbClr val="838787"/>
                </a:solidFill>
              </a:rPr>
              <a:t> </a:t>
            </a:r>
            <a:r>
              <a:rPr sz="3200" u="none" dirty="0">
                <a:solidFill>
                  <a:srgbClr val="838787"/>
                </a:solidFill>
              </a:rPr>
              <a:t>3,</a:t>
            </a:r>
            <a:r>
              <a:rPr sz="3200" u="none" spc="-95" dirty="0">
                <a:solidFill>
                  <a:srgbClr val="838787"/>
                </a:solidFill>
              </a:rPr>
              <a:t> </a:t>
            </a:r>
            <a:r>
              <a:rPr sz="3200" u="none" dirty="0">
                <a:solidFill>
                  <a:srgbClr val="838787"/>
                </a:solidFill>
              </a:rPr>
              <a:t>7,</a:t>
            </a:r>
            <a:r>
              <a:rPr sz="3200" u="none" spc="-95" dirty="0">
                <a:solidFill>
                  <a:srgbClr val="838787"/>
                </a:solidFill>
              </a:rPr>
              <a:t> </a:t>
            </a:r>
            <a:r>
              <a:rPr sz="3200" u="none" dirty="0">
                <a:solidFill>
                  <a:srgbClr val="838787"/>
                </a:solidFill>
              </a:rPr>
              <a:t>42,</a:t>
            </a:r>
            <a:r>
              <a:rPr sz="3200" u="none" spc="-95" dirty="0">
                <a:solidFill>
                  <a:srgbClr val="838787"/>
                </a:solidFill>
              </a:rPr>
              <a:t> </a:t>
            </a:r>
            <a:r>
              <a:rPr sz="3200" u="none" spc="-10" dirty="0">
                <a:solidFill>
                  <a:srgbClr val="838787"/>
                </a:solidFill>
              </a:rPr>
              <a:t>2018)</a:t>
            </a:r>
            <a:endParaRPr sz="3200">
              <a:latin typeface="AvenirNext-MediumItalic"/>
              <a:cs typeface="AvenirNext-MediumItalic"/>
            </a:endParaRPr>
          </a:p>
          <a:p>
            <a:pPr marL="457200">
              <a:lnSpc>
                <a:spcPct val="100000"/>
              </a:lnSpc>
              <a:spcBef>
                <a:spcPts val="2920"/>
              </a:spcBef>
            </a:pPr>
            <a:r>
              <a:rPr sz="5100" u="none" baseline="-4901" dirty="0">
                <a:latin typeface="Lucida Grande"/>
                <a:cs typeface="Lucida Grande"/>
              </a:rPr>
              <a:t>▸</a:t>
            </a:r>
            <a:r>
              <a:rPr sz="5100" u="none" spc="562" baseline="-4901" dirty="0">
                <a:latin typeface="Lucida Grande"/>
                <a:cs typeface="Lucida Grande"/>
              </a:rPr>
              <a:t> </a:t>
            </a:r>
            <a:r>
              <a:rPr sz="3200" u="none" dirty="0">
                <a:solidFill>
                  <a:srgbClr val="E42832"/>
                </a:solidFill>
              </a:rPr>
              <a:t>Fractional</a:t>
            </a:r>
            <a:r>
              <a:rPr sz="3200" u="none" dirty="0">
                <a:solidFill>
                  <a:srgbClr val="222222"/>
                </a:solidFill>
              </a:rPr>
              <a:t>:</a:t>
            </a:r>
            <a:r>
              <a:rPr sz="3200" u="none" spc="-20" dirty="0">
                <a:solidFill>
                  <a:srgbClr val="222222"/>
                </a:solidFill>
              </a:rPr>
              <a:t> </a:t>
            </a:r>
            <a:r>
              <a:rPr sz="3200" i="1" u="none" dirty="0">
                <a:solidFill>
                  <a:srgbClr val="222222"/>
                </a:solidFill>
                <a:latin typeface="AvenirNext-MediumItalic"/>
                <a:cs typeface="AvenirNext-MediumItalic"/>
              </a:rPr>
              <a:t>float,</a:t>
            </a:r>
            <a:r>
              <a:rPr sz="3200" i="1" u="none" spc="-110" dirty="0">
                <a:solidFill>
                  <a:srgbClr val="222222"/>
                </a:solidFill>
                <a:latin typeface="AvenirNext-MediumItalic"/>
                <a:cs typeface="AvenirNext-MediumItalic"/>
              </a:rPr>
              <a:t> </a:t>
            </a:r>
            <a:r>
              <a:rPr sz="3200" i="1" u="none" dirty="0">
                <a:solidFill>
                  <a:srgbClr val="222222"/>
                </a:solidFill>
                <a:latin typeface="AvenirNext-MediumItalic"/>
                <a:cs typeface="AvenirNext-MediumItalic"/>
              </a:rPr>
              <a:t>double</a:t>
            </a:r>
            <a:r>
              <a:rPr sz="3200" i="1" u="none" spc="-20" dirty="0">
                <a:solidFill>
                  <a:srgbClr val="222222"/>
                </a:solidFill>
                <a:latin typeface="AvenirNext-MediumItalic"/>
                <a:cs typeface="AvenirNext-MediumItalic"/>
              </a:rPr>
              <a:t> </a:t>
            </a:r>
            <a:r>
              <a:rPr sz="3200" u="none" dirty="0">
                <a:solidFill>
                  <a:srgbClr val="838787"/>
                </a:solidFill>
              </a:rPr>
              <a:t>(e.g.</a:t>
            </a:r>
            <a:r>
              <a:rPr sz="3200" u="none" spc="-110" dirty="0">
                <a:solidFill>
                  <a:srgbClr val="838787"/>
                </a:solidFill>
              </a:rPr>
              <a:t> </a:t>
            </a:r>
            <a:r>
              <a:rPr sz="3200" u="none" dirty="0">
                <a:solidFill>
                  <a:srgbClr val="838787"/>
                </a:solidFill>
              </a:rPr>
              <a:t>3.1415,</a:t>
            </a:r>
            <a:r>
              <a:rPr sz="3200" u="none" spc="-114" dirty="0">
                <a:solidFill>
                  <a:srgbClr val="838787"/>
                </a:solidFill>
              </a:rPr>
              <a:t> </a:t>
            </a:r>
            <a:r>
              <a:rPr sz="3200" u="none" dirty="0">
                <a:solidFill>
                  <a:srgbClr val="838787"/>
                </a:solidFill>
              </a:rPr>
              <a:t>2.7,</a:t>
            </a:r>
            <a:r>
              <a:rPr sz="3200" u="none" spc="-110" dirty="0">
                <a:solidFill>
                  <a:srgbClr val="838787"/>
                </a:solidFill>
              </a:rPr>
              <a:t> </a:t>
            </a:r>
            <a:r>
              <a:rPr sz="3200" u="none" spc="-10" dirty="0">
                <a:solidFill>
                  <a:srgbClr val="838787"/>
                </a:solidFill>
              </a:rPr>
              <a:t>19.0)</a:t>
            </a:r>
            <a:endParaRPr sz="3200">
              <a:latin typeface="AvenirNext-MediumItalic"/>
              <a:cs typeface="AvenirNext-MediumItalic"/>
            </a:endParaRPr>
          </a:p>
          <a:p>
            <a:pPr marL="457200">
              <a:lnSpc>
                <a:spcPct val="100000"/>
              </a:lnSpc>
              <a:spcBef>
                <a:spcPts val="3020"/>
              </a:spcBef>
            </a:pPr>
            <a:r>
              <a:rPr sz="5100" u="none" baseline="-4901" dirty="0">
                <a:latin typeface="Lucida Grande"/>
                <a:cs typeface="Lucida Grande"/>
              </a:rPr>
              <a:t>▸</a:t>
            </a:r>
            <a:r>
              <a:rPr sz="5100" u="none" spc="585" baseline="-4901" dirty="0">
                <a:latin typeface="Lucida Grande"/>
                <a:cs typeface="Lucida Grande"/>
              </a:rPr>
              <a:t> </a:t>
            </a:r>
            <a:r>
              <a:rPr sz="3200" u="none" dirty="0"/>
              <a:t>Logical</a:t>
            </a:r>
            <a:r>
              <a:rPr sz="3200" u="none" dirty="0">
                <a:solidFill>
                  <a:srgbClr val="222222"/>
                </a:solidFill>
              </a:rPr>
              <a:t>:</a:t>
            </a:r>
            <a:r>
              <a:rPr sz="3200" u="none" spc="-10" dirty="0">
                <a:solidFill>
                  <a:srgbClr val="222222"/>
                </a:solidFill>
              </a:rPr>
              <a:t> </a:t>
            </a:r>
            <a:r>
              <a:rPr sz="3200" i="1" u="none" dirty="0">
                <a:solidFill>
                  <a:srgbClr val="222222"/>
                </a:solidFill>
                <a:latin typeface="AvenirNext-MediumItalic"/>
                <a:cs typeface="AvenirNext-MediumItalic"/>
              </a:rPr>
              <a:t>boolean</a:t>
            </a:r>
            <a:r>
              <a:rPr sz="3200" i="1" u="none" spc="-10" dirty="0">
                <a:solidFill>
                  <a:srgbClr val="222222"/>
                </a:solidFill>
                <a:latin typeface="AvenirNext-MediumItalic"/>
                <a:cs typeface="AvenirNext-MediumItalic"/>
              </a:rPr>
              <a:t> </a:t>
            </a:r>
            <a:r>
              <a:rPr sz="3200" u="none" dirty="0">
                <a:solidFill>
                  <a:srgbClr val="838787"/>
                </a:solidFill>
              </a:rPr>
              <a:t>(true</a:t>
            </a:r>
            <a:r>
              <a:rPr sz="3200" u="none" spc="-15" dirty="0">
                <a:solidFill>
                  <a:srgbClr val="838787"/>
                </a:solidFill>
              </a:rPr>
              <a:t> </a:t>
            </a:r>
            <a:r>
              <a:rPr sz="3200" u="none" dirty="0">
                <a:solidFill>
                  <a:srgbClr val="838787"/>
                </a:solidFill>
              </a:rPr>
              <a:t>or</a:t>
            </a:r>
            <a:r>
              <a:rPr sz="3200" u="none" spc="-10" dirty="0">
                <a:solidFill>
                  <a:srgbClr val="838787"/>
                </a:solidFill>
              </a:rPr>
              <a:t> false)</a:t>
            </a:r>
            <a:endParaRPr sz="3200">
              <a:latin typeface="AvenirNext-MediumItalic"/>
              <a:cs typeface="AvenirNext-MediumItalic"/>
            </a:endParaRPr>
          </a:p>
          <a:p>
            <a:pPr marL="457200">
              <a:lnSpc>
                <a:spcPct val="100000"/>
              </a:lnSpc>
              <a:spcBef>
                <a:spcPts val="3020"/>
              </a:spcBef>
            </a:pPr>
            <a:r>
              <a:rPr sz="5100" u="none" baseline="-3267" dirty="0">
                <a:latin typeface="Lucida Grande"/>
                <a:cs typeface="Lucida Grande"/>
              </a:rPr>
              <a:t>▸</a:t>
            </a:r>
            <a:r>
              <a:rPr sz="5100" u="none" spc="540" baseline="-3267" dirty="0">
                <a:latin typeface="Lucida Grande"/>
                <a:cs typeface="Lucida Grande"/>
              </a:rPr>
              <a:t> </a:t>
            </a:r>
            <a:r>
              <a:rPr sz="3200" u="none" spc="-25" dirty="0">
                <a:solidFill>
                  <a:srgbClr val="E42832"/>
                </a:solidFill>
              </a:rPr>
              <a:t>Textual</a:t>
            </a:r>
            <a:r>
              <a:rPr sz="3200" u="none" spc="-25" dirty="0">
                <a:solidFill>
                  <a:srgbClr val="222222"/>
                </a:solidFill>
              </a:rPr>
              <a:t>:</a:t>
            </a:r>
            <a:r>
              <a:rPr sz="3200" u="none" spc="-30" dirty="0">
                <a:solidFill>
                  <a:srgbClr val="222222"/>
                </a:solidFill>
              </a:rPr>
              <a:t> </a:t>
            </a:r>
            <a:r>
              <a:rPr sz="3200" i="1" u="none" dirty="0">
                <a:solidFill>
                  <a:srgbClr val="222222"/>
                </a:solidFill>
                <a:latin typeface="AvenirNext-MediumItalic"/>
                <a:cs typeface="AvenirNext-MediumItalic"/>
              </a:rPr>
              <a:t>char</a:t>
            </a:r>
            <a:r>
              <a:rPr sz="3200" i="1" u="none" spc="-25" dirty="0">
                <a:solidFill>
                  <a:srgbClr val="222222"/>
                </a:solidFill>
                <a:latin typeface="AvenirNext-MediumItalic"/>
                <a:cs typeface="AvenirNext-MediumItalic"/>
              </a:rPr>
              <a:t> </a:t>
            </a:r>
            <a:r>
              <a:rPr sz="3200" u="none" dirty="0">
                <a:solidFill>
                  <a:srgbClr val="838787"/>
                </a:solidFill>
              </a:rPr>
              <a:t>(e.g.</a:t>
            </a:r>
            <a:r>
              <a:rPr sz="3200" u="none" spc="-120" dirty="0">
                <a:solidFill>
                  <a:srgbClr val="838787"/>
                </a:solidFill>
              </a:rPr>
              <a:t> </a:t>
            </a:r>
            <a:r>
              <a:rPr sz="3200" u="none" dirty="0">
                <a:solidFill>
                  <a:srgbClr val="838787"/>
                </a:solidFill>
              </a:rPr>
              <a:t>a,</a:t>
            </a:r>
            <a:r>
              <a:rPr sz="3200" u="none" spc="-120" dirty="0">
                <a:solidFill>
                  <a:srgbClr val="838787"/>
                </a:solidFill>
              </a:rPr>
              <a:t> </a:t>
            </a:r>
            <a:r>
              <a:rPr sz="3200" u="none" dirty="0">
                <a:solidFill>
                  <a:srgbClr val="838787"/>
                </a:solidFill>
              </a:rPr>
              <a:t>b,</a:t>
            </a:r>
            <a:r>
              <a:rPr sz="3200" u="none" spc="-120" dirty="0">
                <a:solidFill>
                  <a:srgbClr val="838787"/>
                </a:solidFill>
              </a:rPr>
              <a:t> </a:t>
            </a:r>
            <a:r>
              <a:rPr sz="3200" u="none" dirty="0">
                <a:solidFill>
                  <a:srgbClr val="838787"/>
                </a:solidFill>
              </a:rPr>
              <a:t>c,</a:t>
            </a:r>
            <a:r>
              <a:rPr sz="3200" u="none" spc="-120" dirty="0">
                <a:solidFill>
                  <a:srgbClr val="838787"/>
                </a:solidFill>
              </a:rPr>
              <a:t> </a:t>
            </a:r>
            <a:r>
              <a:rPr sz="3200" u="none" dirty="0">
                <a:solidFill>
                  <a:srgbClr val="838787"/>
                </a:solidFill>
              </a:rPr>
              <a:t>x,</a:t>
            </a:r>
            <a:r>
              <a:rPr sz="3200" u="none" spc="-120" dirty="0">
                <a:solidFill>
                  <a:srgbClr val="838787"/>
                </a:solidFill>
              </a:rPr>
              <a:t> </a:t>
            </a:r>
            <a:r>
              <a:rPr sz="3200" u="none" spc="-10" dirty="0">
                <a:solidFill>
                  <a:srgbClr val="838787"/>
                </a:solidFill>
              </a:rPr>
              <a:t>y,</a:t>
            </a:r>
            <a:r>
              <a:rPr sz="3200" u="none" spc="-120" dirty="0">
                <a:solidFill>
                  <a:srgbClr val="838787"/>
                </a:solidFill>
              </a:rPr>
              <a:t> </a:t>
            </a:r>
            <a:r>
              <a:rPr sz="3200" u="none" spc="-25" dirty="0">
                <a:solidFill>
                  <a:srgbClr val="838787"/>
                </a:solidFill>
              </a:rPr>
              <a:t>z)</a:t>
            </a:r>
            <a:endParaRPr sz="3200">
              <a:latin typeface="AvenirNext-MediumItalic"/>
              <a:cs typeface="AvenirNext-MediumItalic"/>
            </a:endParaRPr>
          </a:p>
          <a:p>
            <a:pPr marL="12700">
              <a:lnSpc>
                <a:spcPct val="100000"/>
              </a:lnSpc>
              <a:spcBef>
                <a:spcPts val="2920"/>
              </a:spcBef>
            </a:pPr>
            <a:r>
              <a:rPr sz="5100" u="none" baseline="-4901" dirty="0">
                <a:latin typeface="Lucida Grande"/>
                <a:cs typeface="Lucida Grande"/>
              </a:rPr>
              <a:t>▸</a:t>
            </a:r>
            <a:r>
              <a:rPr sz="5100" u="none" spc="517" baseline="-4901" dirty="0">
                <a:latin typeface="Lucida Grande"/>
                <a:cs typeface="Lucida Grande"/>
              </a:rPr>
              <a:t> </a:t>
            </a:r>
            <a:r>
              <a:rPr sz="3200" b="1" u="none" dirty="0">
                <a:latin typeface="Avenir Next Demi"/>
                <a:cs typeface="Avenir Next Demi"/>
              </a:rPr>
              <a:t>Reference</a:t>
            </a:r>
            <a:r>
              <a:rPr sz="3200" b="1" u="none" spc="-35" dirty="0">
                <a:latin typeface="Avenir Next Demi"/>
                <a:cs typeface="Avenir Next Demi"/>
              </a:rPr>
              <a:t> </a:t>
            </a:r>
            <a:r>
              <a:rPr sz="3200" u="none" spc="-10" dirty="0">
                <a:solidFill>
                  <a:srgbClr val="222222"/>
                </a:solidFill>
              </a:rPr>
              <a:t>values</a:t>
            </a:r>
            <a:endParaRPr sz="3200">
              <a:latin typeface="Avenir Next Demi"/>
              <a:cs typeface="Avenir Next Demi"/>
            </a:endParaRPr>
          </a:p>
          <a:p>
            <a:pPr marL="457200">
              <a:lnSpc>
                <a:spcPct val="100000"/>
              </a:lnSpc>
              <a:spcBef>
                <a:spcPts val="3020"/>
              </a:spcBef>
            </a:pPr>
            <a:r>
              <a:rPr sz="5100" u="none" baseline="-3267" dirty="0">
                <a:latin typeface="Lucida Grande"/>
                <a:cs typeface="Lucida Grande"/>
              </a:rPr>
              <a:t>▸</a:t>
            </a:r>
            <a:r>
              <a:rPr sz="5100" u="none" spc="577" baseline="-3267" dirty="0">
                <a:latin typeface="Lucida Grande"/>
                <a:cs typeface="Lucida Grande"/>
              </a:rPr>
              <a:t> </a:t>
            </a:r>
            <a:r>
              <a:rPr sz="3200" u="none" dirty="0">
                <a:solidFill>
                  <a:srgbClr val="222222"/>
                </a:solidFill>
              </a:rPr>
              <a:t>Everything</a:t>
            </a:r>
            <a:r>
              <a:rPr sz="3200" u="none" spc="-15" dirty="0">
                <a:solidFill>
                  <a:srgbClr val="222222"/>
                </a:solidFill>
              </a:rPr>
              <a:t> </a:t>
            </a:r>
            <a:r>
              <a:rPr sz="3200" u="none" spc="-20" dirty="0">
                <a:solidFill>
                  <a:srgbClr val="222222"/>
                </a:solidFill>
              </a:rPr>
              <a:t>else</a:t>
            </a:r>
            <a:endParaRPr sz="320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83720" y="451792"/>
            <a:ext cx="17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5</a:t>
            </a:r>
            <a:endParaRPr sz="2400">
              <a:latin typeface="DIN Alternate"/>
              <a:cs typeface="DIN Alternat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82600"/>
            <a:ext cx="6835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VARIABLES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OVERVIEW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PRIMITIVE</a:t>
            </a:r>
            <a:r>
              <a:rPr spc="-25" dirty="0"/>
              <a:t> </a:t>
            </a:r>
            <a:r>
              <a:rPr spc="-130" dirty="0"/>
              <a:t>DATA</a:t>
            </a:r>
            <a:r>
              <a:rPr spc="-15" dirty="0"/>
              <a:t> </a:t>
            </a:r>
            <a:r>
              <a:rPr dirty="0"/>
              <a:t>TYPES</a:t>
            </a:r>
            <a:r>
              <a:rPr spc="-15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dirty="0"/>
              <a:t>DEPTH:</a:t>
            </a:r>
            <a:r>
              <a:rPr spc="-10" dirty="0"/>
              <a:t> INTEGER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2794000"/>
            <a:ext cx="11863881" cy="1117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92300" y="3035300"/>
            <a:ext cx="1303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FFFF"/>
                </a:solidFill>
                <a:latin typeface="Avenir Next Demi"/>
                <a:cs typeface="Avenir Next Demi"/>
              </a:rPr>
              <a:t>Name</a:t>
            </a:r>
            <a:endParaRPr sz="3600">
              <a:latin typeface="Avenir Next Demi"/>
              <a:cs typeface="Avenir Next Dem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84700" y="3035300"/>
            <a:ext cx="38500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FFFF"/>
                </a:solidFill>
                <a:latin typeface="Avenir Next Demi"/>
                <a:cs typeface="Avenir Next Demi"/>
              </a:rPr>
              <a:t>Assignable</a:t>
            </a:r>
            <a:r>
              <a:rPr sz="3600" b="1" spc="-65" dirty="0">
                <a:solidFill>
                  <a:srgbClr val="FFFFFF"/>
                </a:solidFill>
                <a:latin typeface="Avenir Next Demi"/>
                <a:cs typeface="Avenir Next Demi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venir Next Demi"/>
                <a:cs typeface="Avenir Next Demi"/>
              </a:rPr>
              <a:t>Values</a:t>
            </a:r>
            <a:endParaRPr sz="3600">
              <a:latin typeface="Avenir Next Demi"/>
              <a:cs typeface="Avenir Next Dem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04400" y="3035300"/>
            <a:ext cx="1314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FFFF"/>
                </a:solidFill>
                <a:latin typeface="Avenir Next Demi"/>
                <a:cs typeface="Avenir Next Demi"/>
              </a:rPr>
              <a:t>Space</a:t>
            </a:r>
            <a:endParaRPr sz="3600">
              <a:latin typeface="Avenir Next Demi"/>
              <a:cs typeface="Avenir Next Dem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70100" y="4241800"/>
            <a:ext cx="9594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222222"/>
                </a:solidFill>
                <a:latin typeface="AvenirNext-Medium"/>
                <a:cs typeface="AvenirNext-Medium"/>
              </a:rPr>
              <a:t>byte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70500" y="4241800"/>
            <a:ext cx="2476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22222"/>
                </a:solidFill>
                <a:latin typeface="AvenirNext-Medium"/>
                <a:cs typeface="AvenirNext-Medium"/>
              </a:rPr>
              <a:t>-128 …</a:t>
            </a:r>
            <a:r>
              <a:rPr sz="3600" spc="-110" dirty="0">
                <a:solidFill>
                  <a:srgbClr val="222222"/>
                </a:solidFill>
                <a:latin typeface="AvenirNext-Medium"/>
                <a:cs typeface="AvenirNext-Medium"/>
              </a:rPr>
              <a:t> </a:t>
            </a:r>
            <a:r>
              <a:rPr sz="3600" spc="-25" dirty="0">
                <a:solidFill>
                  <a:srgbClr val="222222"/>
                </a:solidFill>
                <a:latin typeface="AvenirNext-Medium"/>
                <a:cs typeface="AvenirNext-Medium"/>
              </a:rPr>
              <a:t>127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91700" y="4241800"/>
            <a:ext cx="1345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22222"/>
                </a:solidFill>
                <a:latin typeface="AvenirNext-Medium"/>
                <a:cs typeface="AvenirNext-Medium"/>
              </a:rPr>
              <a:t>1 </a:t>
            </a:r>
            <a:r>
              <a:rPr sz="3600" spc="-20" dirty="0">
                <a:solidFill>
                  <a:srgbClr val="222222"/>
                </a:solidFill>
                <a:latin typeface="AvenirNext-Medium"/>
                <a:cs typeface="AvenirNext-Medium"/>
              </a:rPr>
              <a:t>byte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06600" y="5575300"/>
            <a:ext cx="10852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222222"/>
                </a:solidFill>
                <a:latin typeface="AvenirNext-Medium"/>
                <a:cs typeface="AvenirNext-Medium"/>
              </a:rPr>
              <a:t>short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5575300"/>
            <a:ext cx="38023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22222"/>
                </a:solidFill>
                <a:latin typeface="AvenirNext-Medium"/>
                <a:cs typeface="AvenirNext-Medium"/>
              </a:rPr>
              <a:t>-32,768 …</a:t>
            </a:r>
            <a:r>
              <a:rPr sz="3600" spc="-110" dirty="0">
                <a:solidFill>
                  <a:srgbClr val="222222"/>
                </a:solidFill>
                <a:latin typeface="AvenirNext-Medium"/>
                <a:cs typeface="AvenirNext-Medium"/>
              </a:rPr>
              <a:t> </a:t>
            </a:r>
            <a:r>
              <a:rPr sz="3600" spc="-10" dirty="0">
                <a:solidFill>
                  <a:srgbClr val="222222"/>
                </a:solidFill>
                <a:latin typeface="AvenirNext-Medium"/>
                <a:cs typeface="AvenirNext-Medium"/>
              </a:rPr>
              <a:t>32,767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90100" y="5575300"/>
            <a:ext cx="1548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22222"/>
                </a:solidFill>
                <a:latin typeface="AvenirNext-Medium"/>
                <a:cs typeface="AvenirNext-Medium"/>
              </a:rPr>
              <a:t>2 </a:t>
            </a:r>
            <a:r>
              <a:rPr sz="3600" spc="-10" dirty="0">
                <a:solidFill>
                  <a:srgbClr val="222222"/>
                </a:solidFill>
                <a:latin typeface="AvenirNext-Medium"/>
                <a:cs typeface="AvenirNext-Medium"/>
              </a:rPr>
              <a:t>bytes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73300" y="6896100"/>
            <a:ext cx="560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solidFill>
                  <a:srgbClr val="222222"/>
                </a:solidFill>
                <a:latin typeface="AvenirNext-Medium"/>
                <a:cs typeface="AvenirNext-Medium"/>
              </a:rPr>
              <a:t>int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2400" y="6959600"/>
            <a:ext cx="25444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22222"/>
                </a:solidFill>
                <a:latin typeface="AvenirNext-Medium"/>
                <a:cs typeface="AvenirNext-Medium"/>
              </a:rPr>
              <a:t>-2</a:t>
            </a:r>
            <a:r>
              <a:rPr sz="3600" baseline="42824" dirty="0">
                <a:solidFill>
                  <a:srgbClr val="222222"/>
                </a:solidFill>
                <a:latin typeface="AvenirNext-Medium"/>
                <a:cs typeface="AvenirNext-Medium"/>
              </a:rPr>
              <a:t>31</a:t>
            </a:r>
            <a:r>
              <a:rPr sz="3600" dirty="0">
                <a:solidFill>
                  <a:srgbClr val="222222"/>
                </a:solidFill>
                <a:latin typeface="AvenirNext-Medium"/>
                <a:cs typeface="AvenirNext-Medium"/>
              </a:rPr>
              <a:t>…</a:t>
            </a:r>
            <a:r>
              <a:rPr sz="3600" spc="-110" dirty="0">
                <a:solidFill>
                  <a:srgbClr val="222222"/>
                </a:solidFill>
                <a:latin typeface="AvenirNext-Medium"/>
                <a:cs typeface="AvenirNext-Medium"/>
              </a:rPr>
              <a:t> </a:t>
            </a:r>
            <a:r>
              <a:rPr sz="3600" dirty="0">
                <a:solidFill>
                  <a:srgbClr val="222222"/>
                </a:solidFill>
                <a:latin typeface="AvenirNext-Medium"/>
                <a:cs typeface="AvenirNext-Medium"/>
              </a:rPr>
              <a:t>2</a:t>
            </a:r>
            <a:r>
              <a:rPr sz="3600" baseline="42824" dirty="0">
                <a:solidFill>
                  <a:srgbClr val="222222"/>
                </a:solidFill>
                <a:latin typeface="AvenirNext-Medium"/>
                <a:cs typeface="AvenirNext-Medium"/>
              </a:rPr>
              <a:t>31 </a:t>
            </a:r>
            <a:r>
              <a:rPr sz="3600" dirty="0">
                <a:solidFill>
                  <a:srgbClr val="222222"/>
                </a:solidFill>
                <a:latin typeface="AvenirNext-Medium"/>
                <a:cs typeface="AvenirNext-Medium"/>
              </a:rPr>
              <a:t>-</a:t>
            </a:r>
            <a:r>
              <a:rPr sz="3600" spc="-50" dirty="0">
                <a:solidFill>
                  <a:srgbClr val="222222"/>
                </a:solidFill>
                <a:latin typeface="AvenirNext-Medium"/>
                <a:cs typeface="AvenirNext-Medium"/>
              </a:rPr>
              <a:t>1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90100" y="6896100"/>
            <a:ext cx="1548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22222"/>
                </a:solidFill>
                <a:latin typeface="AvenirNext-Medium"/>
                <a:cs typeface="AvenirNext-Medium"/>
              </a:rPr>
              <a:t>4 </a:t>
            </a:r>
            <a:r>
              <a:rPr sz="3600" spc="-10" dirty="0">
                <a:solidFill>
                  <a:srgbClr val="222222"/>
                </a:solidFill>
                <a:latin typeface="AvenirNext-Medium"/>
                <a:cs typeface="AvenirNext-Medium"/>
              </a:rPr>
              <a:t>bytes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57400" y="8216900"/>
            <a:ext cx="9785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222222"/>
                </a:solidFill>
                <a:latin typeface="AvenirNext-Medium"/>
                <a:cs typeface="AvenirNext-Medium"/>
              </a:rPr>
              <a:t>long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56200" y="8280400"/>
            <a:ext cx="2696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22222"/>
                </a:solidFill>
                <a:latin typeface="AvenirNext-Medium"/>
                <a:cs typeface="AvenirNext-Medium"/>
              </a:rPr>
              <a:t>-2</a:t>
            </a:r>
            <a:r>
              <a:rPr sz="3600" baseline="42824" dirty="0">
                <a:solidFill>
                  <a:srgbClr val="222222"/>
                </a:solidFill>
                <a:latin typeface="AvenirNext-Medium"/>
                <a:cs typeface="AvenirNext-Medium"/>
              </a:rPr>
              <a:t>63</a:t>
            </a:r>
            <a:r>
              <a:rPr sz="3600" spc="450" baseline="42824" dirty="0">
                <a:solidFill>
                  <a:srgbClr val="222222"/>
                </a:solidFill>
                <a:latin typeface="AvenirNext-Medium"/>
                <a:cs typeface="AvenirNext-Medium"/>
              </a:rPr>
              <a:t> </a:t>
            </a:r>
            <a:r>
              <a:rPr sz="3600" dirty="0">
                <a:solidFill>
                  <a:srgbClr val="222222"/>
                </a:solidFill>
                <a:latin typeface="AvenirNext-Medium"/>
                <a:cs typeface="AvenirNext-Medium"/>
              </a:rPr>
              <a:t>…</a:t>
            </a:r>
            <a:r>
              <a:rPr sz="3600" spc="-110" dirty="0">
                <a:solidFill>
                  <a:srgbClr val="222222"/>
                </a:solidFill>
                <a:latin typeface="AvenirNext-Medium"/>
                <a:cs typeface="AvenirNext-Medium"/>
              </a:rPr>
              <a:t> </a:t>
            </a:r>
            <a:r>
              <a:rPr sz="3600" dirty="0">
                <a:solidFill>
                  <a:srgbClr val="222222"/>
                </a:solidFill>
                <a:latin typeface="AvenirNext-Medium"/>
                <a:cs typeface="AvenirNext-Medium"/>
              </a:rPr>
              <a:t>2</a:t>
            </a:r>
            <a:r>
              <a:rPr sz="3600" baseline="42824" dirty="0">
                <a:solidFill>
                  <a:srgbClr val="222222"/>
                </a:solidFill>
                <a:latin typeface="AvenirNext-Medium"/>
                <a:cs typeface="AvenirNext-Medium"/>
              </a:rPr>
              <a:t>63</a:t>
            </a:r>
            <a:r>
              <a:rPr sz="3600" spc="450" baseline="42824" dirty="0">
                <a:solidFill>
                  <a:srgbClr val="222222"/>
                </a:solidFill>
                <a:latin typeface="AvenirNext-Medium"/>
                <a:cs typeface="AvenirNext-Medium"/>
              </a:rPr>
              <a:t> </a:t>
            </a:r>
            <a:r>
              <a:rPr sz="3600" dirty="0">
                <a:solidFill>
                  <a:srgbClr val="222222"/>
                </a:solidFill>
                <a:latin typeface="AvenirNext-Medium"/>
                <a:cs typeface="AvenirNext-Medium"/>
              </a:rPr>
              <a:t>-</a:t>
            </a:r>
            <a:r>
              <a:rPr sz="3600" spc="-50" dirty="0">
                <a:solidFill>
                  <a:srgbClr val="222222"/>
                </a:solidFill>
                <a:latin typeface="AvenirNext-Medium"/>
                <a:cs typeface="AvenirNext-Medium"/>
              </a:rPr>
              <a:t>1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90100" y="8216900"/>
            <a:ext cx="1548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22222"/>
                </a:solidFill>
                <a:latin typeface="AvenirNext-Medium"/>
                <a:cs typeface="AvenirNext-Medium"/>
              </a:rPr>
              <a:t>8 </a:t>
            </a:r>
            <a:r>
              <a:rPr sz="3600" spc="-10" dirty="0">
                <a:solidFill>
                  <a:srgbClr val="222222"/>
                </a:solidFill>
                <a:latin typeface="AvenirNext-Medium"/>
                <a:cs typeface="AvenirNext-Medium"/>
              </a:rPr>
              <a:t>bytes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1500" y="5232400"/>
            <a:ext cx="11864340" cy="0"/>
          </a:xfrm>
          <a:custGeom>
            <a:avLst/>
            <a:gdLst/>
            <a:ahLst/>
            <a:cxnLst/>
            <a:rect l="l" t="t" r="r" b="b"/>
            <a:pathLst>
              <a:path w="11864340">
                <a:moveTo>
                  <a:pt x="0" y="0"/>
                </a:moveTo>
                <a:lnTo>
                  <a:pt x="11863881" y="0"/>
                </a:lnTo>
              </a:path>
            </a:pathLst>
          </a:custGeom>
          <a:ln w="25400">
            <a:solidFill>
              <a:srgbClr val="83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" y="6553200"/>
            <a:ext cx="11864340" cy="0"/>
          </a:xfrm>
          <a:custGeom>
            <a:avLst/>
            <a:gdLst/>
            <a:ahLst/>
            <a:cxnLst/>
            <a:rect l="l" t="t" r="r" b="b"/>
            <a:pathLst>
              <a:path w="11864340">
                <a:moveTo>
                  <a:pt x="0" y="0"/>
                </a:moveTo>
                <a:lnTo>
                  <a:pt x="11863881" y="0"/>
                </a:lnTo>
              </a:path>
            </a:pathLst>
          </a:custGeom>
          <a:ln w="25400">
            <a:solidFill>
              <a:srgbClr val="83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1500" y="7874000"/>
            <a:ext cx="11864340" cy="0"/>
          </a:xfrm>
          <a:custGeom>
            <a:avLst/>
            <a:gdLst/>
            <a:ahLst/>
            <a:cxnLst/>
            <a:rect l="l" t="t" r="r" b="b"/>
            <a:pathLst>
              <a:path w="11864340">
                <a:moveTo>
                  <a:pt x="0" y="0"/>
                </a:moveTo>
                <a:lnTo>
                  <a:pt x="11863881" y="0"/>
                </a:lnTo>
              </a:path>
            </a:pathLst>
          </a:custGeom>
          <a:ln w="25400">
            <a:solidFill>
              <a:srgbClr val="83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2383720" y="451792"/>
            <a:ext cx="17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6</a:t>
            </a:r>
            <a:endParaRPr sz="2400">
              <a:latin typeface="DIN Alternate"/>
              <a:cs typeface="DIN Alternat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82600"/>
            <a:ext cx="6835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VARIABLES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OVERVIEW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PRIMITIVE</a:t>
            </a:r>
            <a:r>
              <a:rPr spc="-50" dirty="0"/>
              <a:t> </a:t>
            </a:r>
            <a:r>
              <a:rPr spc="-130" dirty="0"/>
              <a:t>DATA</a:t>
            </a:r>
            <a:r>
              <a:rPr spc="-40" dirty="0"/>
              <a:t> </a:t>
            </a:r>
            <a:r>
              <a:rPr dirty="0"/>
              <a:t>TYPES</a:t>
            </a:r>
            <a:r>
              <a:rPr spc="-40" dirty="0"/>
              <a:t> </a:t>
            </a:r>
            <a:r>
              <a:rPr dirty="0"/>
              <a:t>IN</a:t>
            </a:r>
            <a:r>
              <a:rPr spc="-40" dirty="0"/>
              <a:t> </a:t>
            </a:r>
            <a:r>
              <a:rPr dirty="0"/>
              <a:t>DEPTH:</a:t>
            </a:r>
            <a:r>
              <a:rPr spc="-40" dirty="0"/>
              <a:t> </a:t>
            </a:r>
            <a:r>
              <a:rPr spc="-20" dirty="0"/>
              <a:t>FLOATING</a:t>
            </a:r>
            <a:r>
              <a:rPr spc="-35" dirty="0"/>
              <a:t> </a:t>
            </a:r>
            <a:r>
              <a:rPr spc="-10" dirty="0"/>
              <a:t>POINT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2794000"/>
            <a:ext cx="11863881" cy="1117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92300" y="3035300"/>
            <a:ext cx="1303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FFFF"/>
                </a:solidFill>
                <a:latin typeface="Avenir Next Demi"/>
                <a:cs typeface="Avenir Next Demi"/>
              </a:rPr>
              <a:t>Name</a:t>
            </a:r>
            <a:endParaRPr sz="3600">
              <a:latin typeface="Avenir Next Demi"/>
              <a:cs typeface="Avenir Next Dem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37200" y="3035300"/>
            <a:ext cx="192023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5" dirty="0">
                <a:solidFill>
                  <a:srgbClr val="FFFFFF"/>
                </a:solidFill>
                <a:latin typeface="Avenir Next Demi"/>
                <a:cs typeface="Avenir Next Demi"/>
              </a:rPr>
              <a:t>Precision</a:t>
            </a:r>
            <a:endParaRPr sz="3600">
              <a:latin typeface="Avenir Next Demi"/>
              <a:cs typeface="Avenir Next Dem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04400" y="3035300"/>
            <a:ext cx="1314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FFFF"/>
                </a:solidFill>
                <a:latin typeface="Avenir Next Demi"/>
                <a:cs typeface="Avenir Next Demi"/>
              </a:rPr>
              <a:t>Space</a:t>
            </a:r>
            <a:endParaRPr sz="3600">
              <a:latin typeface="Avenir Next Demi"/>
              <a:cs typeface="Avenir Next Dem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70100" y="4241800"/>
            <a:ext cx="9607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222222"/>
                </a:solidFill>
                <a:latin typeface="AvenirNext-Medium"/>
                <a:cs typeface="AvenirNext-Medium"/>
              </a:rPr>
              <a:t>float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29300" y="4241800"/>
            <a:ext cx="13398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222222"/>
                </a:solidFill>
                <a:latin typeface="AvenirNext-Medium"/>
                <a:cs typeface="AvenirNext-Medium"/>
              </a:rPr>
              <a:t>Single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90100" y="4241800"/>
            <a:ext cx="1548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22222"/>
                </a:solidFill>
                <a:latin typeface="AvenirNext-Medium"/>
                <a:cs typeface="AvenirNext-Medium"/>
              </a:rPr>
              <a:t>4 </a:t>
            </a:r>
            <a:r>
              <a:rPr sz="3600" spc="-10" dirty="0">
                <a:solidFill>
                  <a:srgbClr val="222222"/>
                </a:solidFill>
                <a:latin typeface="AvenirNext-Medium"/>
                <a:cs typeface="AvenirNext-Medium"/>
              </a:rPr>
              <a:t>bytes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78000" y="5575300"/>
            <a:ext cx="15328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222222"/>
                </a:solidFill>
                <a:latin typeface="AvenirNext-Medium"/>
                <a:cs typeface="AvenirNext-Medium"/>
              </a:rPr>
              <a:t>double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02300" y="5575300"/>
            <a:ext cx="1590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222222"/>
                </a:solidFill>
                <a:latin typeface="AvenirNext-Medium"/>
                <a:cs typeface="AvenirNext-Medium"/>
              </a:rPr>
              <a:t>Double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90100" y="5575300"/>
            <a:ext cx="1548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22222"/>
                </a:solidFill>
                <a:latin typeface="AvenirNext-Medium"/>
                <a:cs typeface="AvenirNext-Medium"/>
              </a:rPr>
              <a:t>8 </a:t>
            </a:r>
            <a:r>
              <a:rPr sz="3600" spc="-10" dirty="0">
                <a:solidFill>
                  <a:srgbClr val="222222"/>
                </a:solidFill>
                <a:latin typeface="AvenirNext-Medium"/>
                <a:cs typeface="AvenirNext-Medium"/>
              </a:rPr>
              <a:t>bytes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1500" y="5232400"/>
            <a:ext cx="11864340" cy="0"/>
          </a:xfrm>
          <a:custGeom>
            <a:avLst/>
            <a:gdLst/>
            <a:ahLst/>
            <a:cxnLst/>
            <a:rect l="l" t="t" r="r" b="b"/>
            <a:pathLst>
              <a:path w="11864340">
                <a:moveTo>
                  <a:pt x="0" y="0"/>
                </a:moveTo>
                <a:lnTo>
                  <a:pt x="11863881" y="0"/>
                </a:lnTo>
              </a:path>
            </a:pathLst>
          </a:custGeom>
          <a:ln w="25400">
            <a:solidFill>
              <a:srgbClr val="83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383720" y="451792"/>
            <a:ext cx="17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7</a:t>
            </a:r>
            <a:endParaRPr sz="2400">
              <a:latin typeface="DIN Alternate"/>
              <a:cs typeface="DIN Alternat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82600"/>
            <a:ext cx="6835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VARIABLES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OVERVIEW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PRIMITIVE</a:t>
            </a:r>
            <a:r>
              <a:rPr spc="-15" dirty="0"/>
              <a:t> </a:t>
            </a:r>
            <a:r>
              <a:rPr spc="-130" dirty="0"/>
              <a:t>DATA</a:t>
            </a:r>
            <a:r>
              <a:rPr spc="-15" dirty="0"/>
              <a:t> </a:t>
            </a:r>
            <a:r>
              <a:rPr dirty="0"/>
              <a:t>TYPES</a:t>
            </a:r>
            <a:r>
              <a:rPr spc="-15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dirty="0"/>
              <a:t>DEPTH:</a:t>
            </a:r>
            <a:r>
              <a:rPr spc="-10" dirty="0"/>
              <a:t> LOGICAL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2794000"/>
            <a:ext cx="11863881" cy="1117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92300" y="3035300"/>
            <a:ext cx="1303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FFFF"/>
                </a:solidFill>
                <a:latin typeface="Avenir Next Demi"/>
                <a:cs typeface="Avenir Next Demi"/>
              </a:rPr>
              <a:t>Name</a:t>
            </a:r>
            <a:endParaRPr sz="3600">
              <a:latin typeface="Avenir Next Demi"/>
              <a:cs typeface="Avenir Next Dem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84700" y="3035300"/>
            <a:ext cx="38500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FFFF"/>
                </a:solidFill>
                <a:latin typeface="Avenir Next Demi"/>
                <a:cs typeface="Avenir Next Demi"/>
              </a:rPr>
              <a:t>Assignable</a:t>
            </a:r>
            <a:r>
              <a:rPr sz="3600" b="1" spc="-65" dirty="0">
                <a:solidFill>
                  <a:srgbClr val="FFFFFF"/>
                </a:solidFill>
                <a:latin typeface="Avenir Next Demi"/>
                <a:cs typeface="Avenir Next Demi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venir Next Demi"/>
                <a:cs typeface="Avenir Next Demi"/>
              </a:rPr>
              <a:t>Values</a:t>
            </a:r>
            <a:endParaRPr sz="3600">
              <a:latin typeface="Avenir Next Demi"/>
              <a:cs typeface="Avenir Next Dem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04400" y="3035300"/>
            <a:ext cx="1314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FFFF"/>
                </a:solidFill>
                <a:latin typeface="Avenir Next Demi"/>
                <a:cs typeface="Avenir Next Demi"/>
              </a:rPr>
              <a:t>Space</a:t>
            </a:r>
            <a:endParaRPr sz="3600">
              <a:latin typeface="Avenir Next Demi"/>
              <a:cs typeface="Avenir Next Dem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63700" y="4254500"/>
            <a:ext cx="17665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222222"/>
                </a:solidFill>
                <a:latin typeface="AvenirNext-Medium"/>
                <a:cs typeface="AvenirNext-Medium"/>
              </a:rPr>
              <a:t>boolean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84800" y="4254500"/>
            <a:ext cx="2245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22222"/>
                </a:solidFill>
                <a:latin typeface="AvenirNext-Medium"/>
                <a:cs typeface="AvenirNext-Medium"/>
              </a:rPr>
              <a:t>true / </a:t>
            </a:r>
            <a:r>
              <a:rPr sz="3600" spc="-10" dirty="0">
                <a:solidFill>
                  <a:srgbClr val="222222"/>
                </a:solidFill>
                <a:latin typeface="AvenirNext-Medium"/>
                <a:cs typeface="AvenirNext-Medium"/>
              </a:rPr>
              <a:t>false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91700" y="4254500"/>
            <a:ext cx="1345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22222"/>
                </a:solidFill>
                <a:latin typeface="AvenirNext-Medium"/>
                <a:cs typeface="AvenirNext-Medium"/>
              </a:rPr>
              <a:t>1 </a:t>
            </a:r>
            <a:r>
              <a:rPr sz="3600" spc="-20" dirty="0">
                <a:solidFill>
                  <a:srgbClr val="222222"/>
                </a:solidFill>
                <a:latin typeface="AvenirNext-Medium"/>
                <a:cs typeface="AvenirNext-Medium"/>
              </a:rPr>
              <a:t>byte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83720" y="451792"/>
            <a:ext cx="17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8</a:t>
            </a:r>
            <a:endParaRPr sz="2400">
              <a:latin typeface="DIN Alternate"/>
              <a:cs typeface="DIN Alternat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82600"/>
            <a:ext cx="6835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VARIABLES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OVERVIEW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PRIMITIVE</a:t>
            </a:r>
            <a:r>
              <a:rPr spc="-25" dirty="0"/>
              <a:t> </a:t>
            </a:r>
            <a:r>
              <a:rPr spc="-130" dirty="0"/>
              <a:t>DATA</a:t>
            </a:r>
            <a:r>
              <a:rPr spc="-15" dirty="0"/>
              <a:t> </a:t>
            </a:r>
            <a:r>
              <a:rPr dirty="0"/>
              <a:t>TYPES</a:t>
            </a:r>
            <a:r>
              <a:rPr spc="-15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dirty="0"/>
              <a:t>DEPTH:</a:t>
            </a:r>
            <a:r>
              <a:rPr spc="-10" dirty="0"/>
              <a:t> TEXTUAL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2794000"/>
            <a:ext cx="11838481" cy="1117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92300" y="3035300"/>
            <a:ext cx="1303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FFFF"/>
                </a:solidFill>
                <a:latin typeface="Avenir Next Demi"/>
                <a:cs typeface="Avenir Next Demi"/>
              </a:rPr>
              <a:t>Name</a:t>
            </a:r>
            <a:endParaRPr sz="3600">
              <a:latin typeface="Avenir Next Demi"/>
              <a:cs typeface="Avenir Next Dem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84700" y="3035300"/>
            <a:ext cx="38500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FFFF"/>
                </a:solidFill>
                <a:latin typeface="Avenir Next Demi"/>
                <a:cs typeface="Avenir Next Demi"/>
              </a:rPr>
              <a:t>Assignable</a:t>
            </a:r>
            <a:r>
              <a:rPr sz="3600" b="1" spc="-65" dirty="0">
                <a:solidFill>
                  <a:srgbClr val="FFFFFF"/>
                </a:solidFill>
                <a:latin typeface="Avenir Next Demi"/>
                <a:cs typeface="Avenir Next Demi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venir Next Demi"/>
                <a:cs typeface="Avenir Next Demi"/>
              </a:rPr>
              <a:t>Values</a:t>
            </a:r>
            <a:endParaRPr sz="3600">
              <a:latin typeface="Avenir Next Demi"/>
              <a:cs typeface="Avenir Next Dem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91700" y="3035300"/>
            <a:ext cx="1314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FFFF"/>
                </a:solidFill>
                <a:latin typeface="Avenir Next Demi"/>
                <a:cs typeface="Avenir Next Demi"/>
              </a:rPr>
              <a:t>Space</a:t>
            </a:r>
            <a:endParaRPr sz="3600">
              <a:latin typeface="Avenir Next Demi"/>
              <a:cs typeface="Avenir Next Dem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8700" y="4254500"/>
            <a:ext cx="30416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22222"/>
                </a:solidFill>
                <a:latin typeface="AvenirNext-Medium"/>
                <a:cs typeface="AvenirNext-Medium"/>
              </a:rPr>
              <a:t>char </a:t>
            </a:r>
            <a:r>
              <a:rPr sz="3600" spc="-10" dirty="0">
                <a:solidFill>
                  <a:srgbClr val="222222"/>
                </a:solidFill>
                <a:latin typeface="AvenirNext-Medium"/>
                <a:cs typeface="AvenirNext-Medium"/>
              </a:rPr>
              <a:t>(unicode)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91100" y="3876040"/>
            <a:ext cx="3039110" cy="127000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3600" dirty="0">
                <a:solidFill>
                  <a:srgbClr val="222222"/>
                </a:solidFill>
                <a:latin typeface="AvenirNext-Medium"/>
                <a:cs typeface="AvenirNext-Medium"/>
              </a:rPr>
              <a:t>0 ('\u0000') </a:t>
            </a:r>
            <a:r>
              <a:rPr sz="3600" spc="-50" dirty="0">
                <a:solidFill>
                  <a:srgbClr val="222222"/>
                </a:solidFill>
                <a:latin typeface="AvenirNext-Medium"/>
                <a:cs typeface="AvenirNext-Medium"/>
              </a:rPr>
              <a:t>…</a:t>
            </a:r>
            <a:endParaRPr sz="3600">
              <a:latin typeface="AvenirNext-Medium"/>
              <a:cs typeface="AvenirNext-Medium"/>
            </a:endParaRPr>
          </a:p>
          <a:p>
            <a:pPr marL="25400">
              <a:lnSpc>
                <a:spcPct val="100000"/>
              </a:lnSpc>
              <a:spcBef>
                <a:spcPts val="580"/>
              </a:spcBef>
            </a:pPr>
            <a:r>
              <a:rPr sz="3600" dirty="0">
                <a:solidFill>
                  <a:srgbClr val="222222"/>
                </a:solidFill>
                <a:latin typeface="AvenirNext-Medium"/>
                <a:cs typeface="AvenirNext-Medium"/>
              </a:rPr>
              <a:t>65535 </a:t>
            </a:r>
            <a:r>
              <a:rPr sz="3600" spc="-10" dirty="0">
                <a:solidFill>
                  <a:srgbClr val="222222"/>
                </a:solidFill>
                <a:latin typeface="AvenirNext-Medium"/>
                <a:cs typeface="AvenirNext-Medium"/>
              </a:rPr>
              <a:t>('\uffff')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77400" y="4254500"/>
            <a:ext cx="1548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22222"/>
                </a:solidFill>
                <a:latin typeface="AvenirNext-Medium"/>
                <a:cs typeface="AvenirNext-Medium"/>
              </a:rPr>
              <a:t>2 </a:t>
            </a:r>
            <a:r>
              <a:rPr sz="3600" spc="-10" dirty="0">
                <a:solidFill>
                  <a:srgbClr val="222222"/>
                </a:solidFill>
                <a:latin typeface="AvenirNext-Medium"/>
                <a:cs typeface="AvenirNext-Medium"/>
              </a:rPr>
              <a:t>bytes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83720" y="451792"/>
            <a:ext cx="17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9</a:t>
            </a:r>
            <a:endParaRPr sz="2400">
              <a:latin typeface="DIN Alternate"/>
              <a:cs typeface="DIN Alternat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55F2A99F-DB12-5B44-B7F7-9291834475E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3454927"/>
            <a:ext cx="6901815" cy="4775200"/>
          </a:xfrm>
          <a:prstGeom prst="rect">
            <a:avLst/>
          </a:prstGeom>
        </p:spPr>
        <p:txBody>
          <a:bodyPr vert="horz" wrap="square" lIns="0" tIns="444500" rIns="0" bIns="0" rtlCol="0">
            <a:spAutoFit/>
          </a:bodyPr>
          <a:lstStyle/>
          <a:p>
            <a:pPr marL="12700" marR="5080">
              <a:lnSpc>
                <a:spcPts val="17000"/>
              </a:lnSpc>
              <a:spcBef>
                <a:spcPts val="3500"/>
              </a:spcBef>
            </a:pPr>
            <a:r>
              <a:rPr sz="17000" spc="-20" dirty="0"/>
              <a:t>J</a:t>
            </a:r>
            <a:r>
              <a:rPr sz="17000" spc="-650" dirty="0"/>
              <a:t>AV</a:t>
            </a:r>
            <a:r>
              <a:rPr sz="17000" spc="-20" dirty="0"/>
              <a:t>A</a:t>
            </a:r>
            <a:r>
              <a:rPr sz="17000" spc="-335" dirty="0"/>
              <a:t> </a:t>
            </a:r>
            <a:r>
              <a:rPr sz="17000" spc="-50" dirty="0">
                <a:solidFill>
                  <a:srgbClr val="E42832"/>
                </a:solidFill>
              </a:rPr>
              <a:t>OVERVIEW</a:t>
            </a:r>
            <a:endParaRPr sz="17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3540759"/>
            <a:ext cx="12020550" cy="4107815"/>
          </a:xfrm>
          <a:prstGeom prst="rect">
            <a:avLst/>
          </a:prstGeom>
        </p:spPr>
        <p:txBody>
          <a:bodyPr vert="horz" wrap="square" lIns="0" tIns="386080" rIns="0" bIns="0" rtlCol="0">
            <a:spAutoFit/>
          </a:bodyPr>
          <a:lstStyle/>
          <a:p>
            <a:pPr marL="12700" marR="5080">
              <a:lnSpc>
                <a:spcPts val="14600"/>
              </a:lnSpc>
              <a:spcBef>
                <a:spcPts val="3040"/>
              </a:spcBef>
            </a:pPr>
            <a:r>
              <a:rPr sz="14600" dirty="0">
                <a:solidFill>
                  <a:srgbClr val="E42832"/>
                </a:solidFill>
              </a:rPr>
              <a:t>DEFINING </a:t>
            </a:r>
            <a:r>
              <a:rPr sz="14600" spc="-540" dirty="0">
                <a:solidFill>
                  <a:srgbClr val="E42832"/>
                </a:solidFill>
              </a:rPr>
              <a:t>V</a:t>
            </a:r>
            <a:r>
              <a:rPr sz="14600" spc="5" dirty="0">
                <a:solidFill>
                  <a:srgbClr val="E42832"/>
                </a:solidFill>
              </a:rPr>
              <a:t>ARIABLES</a:t>
            </a:r>
            <a:r>
              <a:rPr sz="14600" spc="-60" dirty="0">
                <a:solidFill>
                  <a:srgbClr val="E42832"/>
                </a:solidFill>
              </a:rPr>
              <a:t> </a:t>
            </a:r>
            <a:r>
              <a:rPr sz="14600" dirty="0"/>
              <a:t>IN J</a:t>
            </a:r>
            <a:r>
              <a:rPr sz="14600" spc="-545" dirty="0"/>
              <a:t>AV</a:t>
            </a:r>
            <a:r>
              <a:rPr sz="14600" dirty="0"/>
              <a:t>A </a:t>
            </a:r>
            <a:r>
              <a:rPr sz="14600" spc="-20" dirty="0"/>
              <a:t>CODE</a:t>
            </a:r>
            <a:endParaRPr sz="14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82600"/>
            <a:ext cx="8378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0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5" dirty="0">
                <a:solidFill>
                  <a:srgbClr val="838787"/>
                </a:solidFill>
                <a:latin typeface="DIN Alternate"/>
                <a:cs typeface="DIN Alternate"/>
              </a:rPr>
              <a:t>VARIABLE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5" dirty="0">
                <a:solidFill>
                  <a:srgbClr val="838787"/>
                </a:solidFill>
                <a:latin typeface="DIN Alternate"/>
                <a:cs typeface="DIN Alternate"/>
              </a:rPr>
              <a:t>DECLARATION</a:t>
            </a:r>
            <a:r>
              <a:rPr sz="2400" b="1" spc="30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75" dirty="0">
                <a:solidFill>
                  <a:srgbClr val="838787"/>
                </a:solidFill>
                <a:latin typeface="DIN Alternate"/>
                <a:cs typeface="DIN Alternate"/>
              </a:rPr>
              <a:t>SYNTAX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1409700"/>
            <a:ext cx="76536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VARIABLE</a:t>
            </a:r>
            <a:r>
              <a:rPr spc="-130" dirty="0"/>
              <a:t> </a:t>
            </a:r>
            <a:r>
              <a:rPr spc="-10" dirty="0"/>
              <a:t>DECLARATION</a:t>
            </a:r>
            <a:r>
              <a:rPr spc="-130" dirty="0"/>
              <a:t> </a:t>
            </a:r>
            <a:r>
              <a:rPr dirty="0"/>
              <a:t>IN</a:t>
            </a:r>
            <a:r>
              <a:rPr spc="-130" dirty="0"/>
              <a:t> </a:t>
            </a:r>
            <a:r>
              <a:rPr spc="-35" dirty="0"/>
              <a:t>JAVA:</a:t>
            </a:r>
            <a:r>
              <a:rPr spc="-130" dirty="0"/>
              <a:t> </a:t>
            </a:r>
            <a:r>
              <a:rPr spc="-40" dirty="0"/>
              <a:t>SYNTAX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4500" y="3280079"/>
            <a:ext cx="6022975" cy="10077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7200" marR="5080" indent="-444500">
              <a:lnSpc>
                <a:spcPct val="111600"/>
              </a:lnSpc>
              <a:spcBef>
                <a:spcPts val="110"/>
              </a:spcBef>
              <a:tabLst>
                <a:tab pos="456565" algn="l"/>
              </a:tabLst>
            </a:pPr>
            <a:r>
              <a:rPr sz="4425" spc="-75" baseline="-3766" dirty="0">
                <a:solidFill>
                  <a:srgbClr val="34A5DA"/>
                </a:solidFill>
                <a:latin typeface="Lucida Grande"/>
                <a:cs typeface="Lucida Grande"/>
              </a:rPr>
              <a:t>▸</a:t>
            </a:r>
            <a:r>
              <a:rPr sz="4425" baseline="-3766" dirty="0">
                <a:solidFill>
                  <a:srgbClr val="34A5DA"/>
                </a:solidFill>
                <a:latin typeface="Lucida Grande"/>
                <a:cs typeface="Lucida Grande"/>
              </a:rPr>
              <a:t>	</a:t>
            </a:r>
            <a:r>
              <a:rPr sz="2800" dirty="0">
                <a:latin typeface="AvenirNext-Medium"/>
                <a:cs typeface="AvenirNext-Medium"/>
              </a:rPr>
              <a:t>Variable</a:t>
            </a:r>
            <a:r>
              <a:rPr sz="2800" spc="-65" dirty="0">
                <a:latin typeface="AvenirNext-Medium"/>
                <a:cs typeface="AvenirNext-Medium"/>
              </a:rPr>
              <a:t> </a:t>
            </a:r>
            <a:r>
              <a:rPr sz="2800" dirty="0">
                <a:latin typeface="AvenirNext-Medium"/>
                <a:cs typeface="AvenirNext-Medium"/>
              </a:rPr>
              <a:t>declaration</a:t>
            </a:r>
            <a:r>
              <a:rPr sz="2800" spc="-65" dirty="0">
                <a:latin typeface="AvenirNext-Medium"/>
                <a:cs typeface="AvenirNext-Medium"/>
              </a:rPr>
              <a:t> </a:t>
            </a:r>
            <a:r>
              <a:rPr sz="2800" dirty="0">
                <a:solidFill>
                  <a:srgbClr val="EF4E47"/>
                </a:solidFill>
                <a:latin typeface="AvenirNext-Medium"/>
                <a:cs typeface="AvenirNext-Medium"/>
              </a:rPr>
              <a:t>without</a:t>
            </a:r>
            <a:r>
              <a:rPr sz="2800" spc="-60" dirty="0">
                <a:solidFill>
                  <a:srgbClr val="EF4E47"/>
                </a:solidFill>
                <a:latin typeface="AvenirNext-Medium"/>
                <a:cs typeface="AvenirNext-Medium"/>
              </a:rPr>
              <a:t> </a:t>
            </a:r>
            <a:r>
              <a:rPr sz="2800" spc="-10" dirty="0">
                <a:latin typeface="AvenirNext-Medium"/>
                <a:cs typeface="AvenirNext-Medium"/>
              </a:rPr>
              <a:t>value assignment</a:t>
            </a:r>
            <a:endParaRPr sz="2800">
              <a:latin typeface="AvenirNext-Medium"/>
              <a:cs typeface="AvenirNext-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500" y="5972479"/>
            <a:ext cx="5557520" cy="10077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7200" marR="5080" indent="-444500">
              <a:lnSpc>
                <a:spcPct val="111600"/>
              </a:lnSpc>
              <a:spcBef>
                <a:spcPts val="110"/>
              </a:spcBef>
              <a:tabLst>
                <a:tab pos="456565" algn="l"/>
              </a:tabLst>
            </a:pPr>
            <a:r>
              <a:rPr sz="4425" spc="-75" baseline="-3766" dirty="0">
                <a:solidFill>
                  <a:srgbClr val="34A5DA"/>
                </a:solidFill>
                <a:latin typeface="Lucida Grande"/>
                <a:cs typeface="Lucida Grande"/>
              </a:rPr>
              <a:t>▸</a:t>
            </a:r>
            <a:r>
              <a:rPr sz="4425" baseline="-3766" dirty="0">
                <a:solidFill>
                  <a:srgbClr val="34A5DA"/>
                </a:solidFill>
                <a:latin typeface="Lucida Grande"/>
                <a:cs typeface="Lucida Grande"/>
              </a:rPr>
              <a:t>	</a:t>
            </a:r>
            <a:r>
              <a:rPr sz="2800" dirty="0">
                <a:latin typeface="AvenirNext-Medium"/>
                <a:cs typeface="AvenirNext-Medium"/>
              </a:rPr>
              <a:t>Variable</a:t>
            </a:r>
            <a:r>
              <a:rPr sz="2800" spc="-65" dirty="0">
                <a:latin typeface="AvenirNext-Medium"/>
                <a:cs typeface="AvenirNext-Medium"/>
              </a:rPr>
              <a:t> </a:t>
            </a:r>
            <a:r>
              <a:rPr sz="2800" dirty="0">
                <a:latin typeface="AvenirNext-Medium"/>
                <a:cs typeface="AvenirNext-Medium"/>
              </a:rPr>
              <a:t>declaration</a:t>
            </a:r>
            <a:r>
              <a:rPr sz="2800" spc="-65" dirty="0">
                <a:latin typeface="AvenirNext-Medium"/>
                <a:cs typeface="AvenirNext-Medium"/>
              </a:rPr>
              <a:t> </a:t>
            </a:r>
            <a:r>
              <a:rPr sz="2800" b="1" dirty="0">
                <a:latin typeface="Avenir Next"/>
                <a:cs typeface="Avenir Next"/>
              </a:rPr>
              <a:t>with</a:t>
            </a:r>
            <a:r>
              <a:rPr sz="2800" b="1" spc="-60" dirty="0">
                <a:latin typeface="Avenir Next"/>
                <a:cs typeface="Avenir Next"/>
              </a:rPr>
              <a:t> </a:t>
            </a:r>
            <a:r>
              <a:rPr sz="2800" spc="-10" dirty="0">
                <a:latin typeface="AvenirNext-Medium"/>
                <a:cs typeface="AvenirNext-Medium"/>
              </a:rPr>
              <a:t>value assignment</a:t>
            </a:r>
            <a:endParaRPr sz="2800">
              <a:latin typeface="AvenirNext-Medium"/>
              <a:cs typeface="AvenirNext-Mediu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34695" y="5372110"/>
            <a:ext cx="5441315" cy="2209800"/>
          </a:xfrm>
          <a:custGeom>
            <a:avLst/>
            <a:gdLst/>
            <a:ahLst/>
            <a:cxnLst/>
            <a:rect l="l" t="t" r="r" b="b"/>
            <a:pathLst>
              <a:path w="5441315" h="2209800">
                <a:moveTo>
                  <a:pt x="5279266" y="0"/>
                </a:moveTo>
                <a:lnTo>
                  <a:pt x="162462" y="0"/>
                </a:lnTo>
                <a:lnTo>
                  <a:pt x="131144" y="123"/>
                </a:lnTo>
                <a:lnTo>
                  <a:pt x="85632" y="3346"/>
                </a:lnTo>
                <a:lnTo>
                  <a:pt x="47382" y="17494"/>
                </a:lnTo>
                <a:lnTo>
                  <a:pt x="17371" y="47504"/>
                </a:lnTo>
                <a:lnTo>
                  <a:pt x="3221" y="85754"/>
                </a:lnTo>
                <a:lnTo>
                  <a:pt x="0" y="130964"/>
                </a:lnTo>
                <a:lnTo>
                  <a:pt x="10" y="2078825"/>
                </a:lnTo>
                <a:lnTo>
                  <a:pt x="3225" y="2124046"/>
                </a:lnTo>
                <a:lnTo>
                  <a:pt x="17371" y="2162284"/>
                </a:lnTo>
                <a:lnTo>
                  <a:pt x="47382" y="2192295"/>
                </a:lnTo>
                <a:lnTo>
                  <a:pt x="85620" y="2206443"/>
                </a:lnTo>
                <a:lnTo>
                  <a:pt x="130840" y="2209665"/>
                </a:lnTo>
                <a:lnTo>
                  <a:pt x="161742" y="2209789"/>
                </a:lnTo>
                <a:lnTo>
                  <a:pt x="5278545" y="2209789"/>
                </a:lnTo>
                <a:lnTo>
                  <a:pt x="5334692" y="2208798"/>
                </a:lnTo>
                <a:lnTo>
                  <a:pt x="5374264" y="2201857"/>
                </a:lnTo>
                <a:lnTo>
                  <a:pt x="5410265" y="2178923"/>
                </a:lnTo>
                <a:lnTo>
                  <a:pt x="5433200" y="2142923"/>
                </a:lnTo>
                <a:lnTo>
                  <a:pt x="5440144" y="2103350"/>
                </a:lnTo>
                <a:lnTo>
                  <a:pt x="5441008" y="2078825"/>
                </a:lnTo>
                <a:lnTo>
                  <a:pt x="5440998" y="130964"/>
                </a:lnTo>
                <a:lnTo>
                  <a:pt x="5437783" y="85743"/>
                </a:lnTo>
                <a:lnTo>
                  <a:pt x="5423637" y="47504"/>
                </a:lnTo>
                <a:lnTo>
                  <a:pt x="5393626" y="17494"/>
                </a:lnTo>
                <a:lnTo>
                  <a:pt x="5355387" y="3346"/>
                </a:lnTo>
                <a:lnTo>
                  <a:pt x="5310167" y="123"/>
                </a:lnTo>
                <a:lnTo>
                  <a:pt x="5279266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31100" y="6197600"/>
            <a:ext cx="456755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3810" algn="l"/>
                <a:tab pos="2535555" algn="l"/>
                <a:tab pos="3040380" algn="l"/>
              </a:tabLst>
            </a:pPr>
            <a:r>
              <a:rPr sz="3300" i="1" spc="-20" dirty="0">
                <a:solidFill>
                  <a:srgbClr val="B6C1CB"/>
                </a:solidFill>
                <a:latin typeface="Menlo"/>
                <a:cs typeface="Menlo"/>
              </a:rPr>
              <a:t>type</a:t>
            </a:r>
            <a:r>
              <a:rPr sz="3300" i="1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3300" i="1" spc="-20" dirty="0">
                <a:solidFill>
                  <a:srgbClr val="B6C1CB"/>
                </a:solidFill>
                <a:latin typeface="Menlo"/>
                <a:cs typeface="Menlo"/>
              </a:rPr>
              <a:t>name</a:t>
            </a:r>
            <a:r>
              <a:rPr sz="3300" i="1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3300" i="1" spc="-50" dirty="0">
                <a:solidFill>
                  <a:srgbClr val="B6C1CB"/>
                </a:solidFill>
                <a:latin typeface="Menlo"/>
                <a:cs typeface="Menlo"/>
              </a:rPr>
              <a:t>=</a:t>
            </a:r>
            <a:r>
              <a:rPr sz="3300" i="1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3300" i="1" spc="-10" dirty="0">
                <a:solidFill>
                  <a:srgbClr val="B6C1CB"/>
                </a:solidFill>
                <a:latin typeface="Menlo"/>
                <a:cs typeface="Menlo"/>
              </a:rPr>
              <a:t>value;</a:t>
            </a:r>
            <a:endParaRPr sz="3300">
              <a:latin typeface="Menlo"/>
              <a:cs typeface="Menl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34695" y="2711460"/>
            <a:ext cx="5441315" cy="2209800"/>
          </a:xfrm>
          <a:custGeom>
            <a:avLst/>
            <a:gdLst/>
            <a:ahLst/>
            <a:cxnLst/>
            <a:rect l="l" t="t" r="r" b="b"/>
            <a:pathLst>
              <a:path w="5441315" h="2209800">
                <a:moveTo>
                  <a:pt x="5279266" y="0"/>
                </a:moveTo>
                <a:lnTo>
                  <a:pt x="162462" y="0"/>
                </a:lnTo>
                <a:lnTo>
                  <a:pt x="131144" y="123"/>
                </a:lnTo>
                <a:lnTo>
                  <a:pt x="106316" y="991"/>
                </a:lnTo>
                <a:lnTo>
                  <a:pt x="85632" y="3346"/>
                </a:lnTo>
                <a:lnTo>
                  <a:pt x="66744" y="7932"/>
                </a:lnTo>
                <a:lnTo>
                  <a:pt x="30743" y="30866"/>
                </a:lnTo>
                <a:lnTo>
                  <a:pt x="7808" y="66866"/>
                </a:lnTo>
                <a:lnTo>
                  <a:pt x="864" y="106439"/>
                </a:lnTo>
                <a:lnTo>
                  <a:pt x="0" y="130964"/>
                </a:lnTo>
                <a:lnTo>
                  <a:pt x="10" y="2078825"/>
                </a:lnTo>
                <a:lnTo>
                  <a:pt x="3225" y="2124046"/>
                </a:lnTo>
                <a:lnTo>
                  <a:pt x="17371" y="2162284"/>
                </a:lnTo>
                <a:lnTo>
                  <a:pt x="47382" y="2192295"/>
                </a:lnTo>
                <a:lnTo>
                  <a:pt x="85620" y="2206443"/>
                </a:lnTo>
                <a:lnTo>
                  <a:pt x="130840" y="2209665"/>
                </a:lnTo>
                <a:lnTo>
                  <a:pt x="161742" y="2209789"/>
                </a:lnTo>
                <a:lnTo>
                  <a:pt x="5278545" y="2209789"/>
                </a:lnTo>
                <a:lnTo>
                  <a:pt x="5334692" y="2208798"/>
                </a:lnTo>
                <a:lnTo>
                  <a:pt x="5374264" y="2201857"/>
                </a:lnTo>
                <a:lnTo>
                  <a:pt x="5410265" y="2178923"/>
                </a:lnTo>
                <a:lnTo>
                  <a:pt x="5433200" y="2142923"/>
                </a:lnTo>
                <a:lnTo>
                  <a:pt x="5440144" y="2103350"/>
                </a:lnTo>
                <a:lnTo>
                  <a:pt x="5441008" y="2078825"/>
                </a:lnTo>
                <a:lnTo>
                  <a:pt x="5440998" y="130964"/>
                </a:lnTo>
                <a:lnTo>
                  <a:pt x="5437783" y="85743"/>
                </a:lnTo>
                <a:lnTo>
                  <a:pt x="5423637" y="47504"/>
                </a:lnTo>
                <a:lnTo>
                  <a:pt x="5393626" y="17494"/>
                </a:lnTo>
                <a:lnTo>
                  <a:pt x="5355387" y="3346"/>
                </a:lnTo>
                <a:lnTo>
                  <a:pt x="5310167" y="123"/>
                </a:lnTo>
                <a:lnTo>
                  <a:pt x="5279266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31100" y="3568700"/>
            <a:ext cx="254889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3810" algn="l"/>
              </a:tabLst>
            </a:pPr>
            <a:r>
              <a:rPr sz="3300" i="1" spc="-20" dirty="0">
                <a:solidFill>
                  <a:srgbClr val="B6C1CB"/>
                </a:solidFill>
                <a:latin typeface="Menlo"/>
                <a:cs typeface="Menlo"/>
              </a:rPr>
              <a:t>type</a:t>
            </a:r>
            <a:r>
              <a:rPr sz="3300" i="1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3300" i="1" spc="-10" dirty="0">
                <a:solidFill>
                  <a:srgbClr val="B6C1CB"/>
                </a:solidFill>
                <a:latin typeface="Menlo"/>
                <a:cs typeface="Menlo"/>
              </a:rPr>
              <a:t>name</a:t>
            </a:r>
            <a:r>
              <a:rPr sz="3300" spc="-10" dirty="0">
                <a:solidFill>
                  <a:srgbClr val="B6C1CB"/>
                </a:solidFill>
                <a:latin typeface="Menlo"/>
                <a:cs typeface="Menlo"/>
              </a:rPr>
              <a:t>;</a:t>
            </a:r>
            <a:endParaRPr sz="3300">
              <a:latin typeface="Menlo"/>
              <a:cs typeface="Menl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37422" y="451792"/>
            <a:ext cx="31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838787"/>
                </a:solidFill>
                <a:latin typeface="DIN Alternate"/>
                <a:cs typeface="DIN Alternate"/>
              </a:rPr>
              <a:t>11</a:t>
            </a:r>
            <a:endParaRPr sz="2400">
              <a:latin typeface="DIN Alternate"/>
              <a:cs typeface="DIN Alternat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82600"/>
            <a:ext cx="8378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0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5" dirty="0">
                <a:solidFill>
                  <a:srgbClr val="838787"/>
                </a:solidFill>
                <a:latin typeface="DIN Alternate"/>
                <a:cs typeface="DIN Alternate"/>
              </a:rPr>
              <a:t>VARIABLE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5" dirty="0">
                <a:solidFill>
                  <a:srgbClr val="838787"/>
                </a:solidFill>
                <a:latin typeface="DIN Alternate"/>
                <a:cs typeface="DIN Alternate"/>
              </a:rPr>
              <a:t>DECLARATION</a:t>
            </a:r>
            <a:r>
              <a:rPr sz="2400" b="1" spc="30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75" dirty="0">
                <a:solidFill>
                  <a:srgbClr val="838787"/>
                </a:solidFill>
                <a:latin typeface="DIN Alternate"/>
                <a:cs typeface="DIN Alternate"/>
              </a:rPr>
              <a:t>SYNTAX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VARIABLE</a:t>
            </a:r>
            <a:r>
              <a:rPr spc="-130" dirty="0"/>
              <a:t> </a:t>
            </a:r>
            <a:r>
              <a:rPr spc="-10" dirty="0"/>
              <a:t>DECLARATION</a:t>
            </a:r>
            <a:r>
              <a:rPr spc="-130" dirty="0"/>
              <a:t> </a:t>
            </a:r>
            <a:r>
              <a:rPr dirty="0"/>
              <a:t>IN</a:t>
            </a:r>
            <a:r>
              <a:rPr spc="-130" dirty="0"/>
              <a:t> </a:t>
            </a:r>
            <a:r>
              <a:rPr spc="-35" dirty="0"/>
              <a:t>JAVA:</a:t>
            </a:r>
            <a:r>
              <a:rPr spc="-130" dirty="0"/>
              <a:t> </a:t>
            </a:r>
            <a:r>
              <a:rPr spc="-10" dirty="0"/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4500" y="3280079"/>
            <a:ext cx="6022975" cy="10077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7200" marR="5080" indent="-444500">
              <a:lnSpc>
                <a:spcPct val="111600"/>
              </a:lnSpc>
              <a:spcBef>
                <a:spcPts val="110"/>
              </a:spcBef>
              <a:tabLst>
                <a:tab pos="456565" algn="l"/>
              </a:tabLst>
            </a:pPr>
            <a:r>
              <a:rPr sz="4425" spc="-75" baseline="-3766" dirty="0">
                <a:solidFill>
                  <a:srgbClr val="34A5DA"/>
                </a:solidFill>
                <a:latin typeface="Lucida Grande"/>
                <a:cs typeface="Lucida Grande"/>
              </a:rPr>
              <a:t>▸</a:t>
            </a:r>
            <a:r>
              <a:rPr sz="4425" baseline="-3766" dirty="0">
                <a:solidFill>
                  <a:srgbClr val="34A5DA"/>
                </a:solidFill>
                <a:latin typeface="Lucida Grande"/>
                <a:cs typeface="Lucida Grande"/>
              </a:rPr>
              <a:t>	</a:t>
            </a:r>
            <a:r>
              <a:rPr sz="2800" dirty="0">
                <a:latin typeface="AvenirNext-Medium"/>
                <a:cs typeface="AvenirNext-Medium"/>
              </a:rPr>
              <a:t>Variable</a:t>
            </a:r>
            <a:r>
              <a:rPr sz="2800" spc="-65" dirty="0">
                <a:latin typeface="AvenirNext-Medium"/>
                <a:cs typeface="AvenirNext-Medium"/>
              </a:rPr>
              <a:t> </a:t>
            </a:r>
            <a:r>
              <a:rPr sz="2800" dirty="0">
                <a:latin typeface="AvenirNext-Medium"/>
                <a:cs typeface="AvenirNext-Medium"/>
              </a:rPr>
              <a:t>declaration</a:t>
            </a:r>
            <a:r>
              <a:rPr sz="2800" spc="-65" dirty="0">
                <a:latin typeface="AvenirNext-Medium"/>
                <a:cs typeface="AvenirNext-Medium"/>
              </a:rPr>
              <a:t> </a:t>
            </a:r>
            <a:r>
              <a:rPr sz="2800" dirty="0">
                <a:solidFill>
                  <a:srgbClr val="EF4E47"/>
                </a:solidFill>
                <a:latin typeface="AvenirNext-Medium"/>
                <a:cs typeface="AvenirNext-Medium"/>
              </a:rPr>
              <a:t>without</a:t>
            </a:r>
            <a:r>
              <a:rPr sz="2800" spc="-60" dirty="0">
                <a:solidFill>
                  <a:srgbClr val="EF4E47"/>
                </a:solidFill>
                <a:latin typeface="AvenirNext-Medium"/>
                <a:cs typeface="AvenirNext-Medium"/>
              </a:rPr>
              <a:t> </a:t>
            </a:r>
            <a:r>
              <a:rPr sz="2800" spc="-10" dirty="0">
                <a:latin typeface="AvenirNext-Medium"/>
                <a:cs typeface="AvenirNext-Medium"/>
              </a:rPr>
              <a:t>value assignment</a:t>
            </a:r>
            <a:endParaRPr sz="2800">
              <a:latin typeface="AvenirNext-Medium"/>
              <a:cs typeface="AvenirNext-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500" y="5972479"/>
            <a:ext cx="5557520" cy="10077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7200" marR="5080" indent="-444500">
              <a:lnSpc>
                <a:spcPct val="111600"/>
              </a:lnSpc>
              <a:spcBef>
                <a:spcPts val="110"/>
              </a:spcBef>
              <a:tabLst>
                <a:tab pos="456565" algn="l"/>
              </a:tabLst>
            </a:pPr>
            <a:r>
              <a:rPr sz="4425" spc="-75" baseline="-3766" dirty="0">
                <a:solidFill>
                  <a:srgbClr val="34A5DA"/>
                </a:solidFill>
                <a:latin typeface="Lucida Grande"/>
                <a:cs typeface="Lucida Grande"/>
              </a:rPr>
              <a:t>▸</a:t>
            </a:r>
            <a:r>
              <a:rPr sz="4425" baseline="-3766" dirty="0">
                <a:solidFill>
                  <a:srgbClr val="34A5DA"/>
                </a:solidFill>
                <a:latin typeface="Lucida Grande"/>
                <a:cs typeface="Lucida Grande"/>
              </a:rPr>
              <a:t>	</a:t>
            </a:r>
            <a:r>
              <a:rPr sz="2800" dirty="0">
                <a:latin typeface="AvenirNext-Medium"/>
                <a:cs typeface="AvenirNext-Medium"/>
              </a:rPr>
              <a:t>Variable</a:t>
            </a:r>
            <a:r>
              <a:rPr sz="2800" spc="-65" dirty="0">
                <a:latin typeface="AvenirNext-Medium"/>
                <a:cs typeface="AvenirNext-Medium"/>
              </a:rPr>
              <a:t> </a:t>
            </a:r>
            <a:r>
              <a:rPr sz="2800" dirty="0">
                <a:latin typeface="AvenirNext-Medium"/>
                <a:cs typeface="AvenirNext-Medium"/>
              </a:rPr>
              <a:t>declaration</a:t>
            </a:r>
            <a:r>
              <a:rPr sz="2800" spc="-65" dirty="0">
                <a:latin typeface="AvenirNext-Medium"/>
                <a:cs typeface="AvenirNext-Medium"/>
              </a:rPr>
              <a:t> </a:t>
            </a:r>
            <a:r>
              <a:rPr sz="2800" b="1" dirty="0">
                <a:latin typeface="Avenir Next"/>
                <a:cs typeface="Avenir Next"/>
              </a:rPr>
              <a:t>with</a:t>
            </a:r>
            <a:r>
              <a:rPr sz="2800" b="1" spc="-60" dirty="0">
                <a:latin typeface="Avenir Next"/>
                <a:cs typeface="Avenir Next"/>
              </a:rPr>
              <a:t> </a:t>
            </a:r>
            <a:r>
              <a:rPr sz="2800" spc="-10" dirty="0">
                <a:latin typeface="AvenirNext-Medium"/>
                <a:cs typeface="AvenirNext-Medium"/>
              </a:rPr>
              <a:t>value assignment</a:t>
            </a:r>
            <a:endParaRPr sz="2800">
              <a:latin typeface="AvenirNext-Medium"/>
              <a:cs typeface="AvenirNext-Mediu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34695" y="5372110"/>
            <a:ext cx="5441315" cy="2209800"/>
          </a:xfrm>
          <a:custGeom>
            <a:avLst/>
            <a:gdLst/>
            <a:ahLst/>
            <a:cxnLst/>
            <a:rect l="l" t="t" r="r" b="b"/>
            <a:pathLst>
              <a:path w="5441315" h="2209800">
                <a:moveTo>
                  <a:pt x="5279266" y="0"/>
                </a:moveTo>
                <a:lnTo>
                  <a:pt x="162462" y="0"/>
                </a:lnTo>
                <a:lnTo>
                  <a:pt x="131144" y="123"/>
                </a:lnTo>
                <a:lnTo>
                  <a:pt x="85632" y="3346"/>
                </a:lnTo>
                <a:lnTo>
                  <a:pt x="47382" y="17494"/>
                </a:lnTo>
                <a:lnTo>
                  <a:pt x="17371" y="47504"/>
                </a:lnTo>
                <a:lnTo>
                  <a:pt x="3221" y="85754"/>
                </a:lnTo>
                <a:lnTo>
                  <a:pt x="0" y="130964"/>
                </a:lnTo>
                <a:lnTo>
                  <a:pt x="10" y="2078825"/>
                </a:lnTo>
                <a:lnTo>
                  <a:pt x="3225" y="2124046"/>
                </a:lnTo>
                <a:lnTo>
                  <a:pt x="17371" y="2162284"/>
                </a:lnTo>
                <a:lnTo>
                  <a:pt x="47382" y="2192295"/>
                </a:lnTo>
                <a:lnTo>
                  <a:pt x="85620" y="2206443"/>
                </a:lnTo>
                <a:lnTo>
                  <a:pt x="130840" y="2209665"/>
                </a:lnTo>
                <a:lnTo>
                  <a:pt x="161742" y="2209789"/>
                </a:lnTo>
                <a:lnTo>
                  <a:pt x="5278545" y="2209789"/>
                </a:lnTo>
                <a:lnTo>
                  <a:pt x="5334692" y="2208798"/>
                </a:lnTo>
                <a:lnTo>
                  <a:pt x="5374264" y="2201857"/>
                </a:lnTo>
                <a:lnTo>
                  <a:pt x="5410265" y="2178923"/>
                </a:lnTo>
                <a:lnTo>
                  <a:pt x="5433200" y="2142923"/>
                </a:lnTo>
                <a:lnTo>
                  <a:pt x="5440144" y="2103350"/>
                </a:lnTo>
                <a:lnTo>
                  <a:pt x="5441008" y="2078825"/>
                </a:lnTo>
                <a:lnTo>
                  <a:pt x="5440998" y="130964"/>
                </a:lnTo>
                <a:lnTo>
                  <a:pt x="5437783" y="85743"/>
                </a:lnTo>
                <a:lnTo>
                  <a:pt x="5423637" y="47504"/>
                </a:lnTo>
                <a:lnTo>
                  <a:pt x="5393626" y="17494"/>
                </a:lnTo>
                <a:lnTo>
                  <a:pt x="5355387" y="3346"/>
                </a:lnTo>
                <a:lnTo>
                  <a:pt x="5310167" y="123"/>
                </a:lnTo>
                <a:lnTo>
                  <a:pt x="5279266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31100" y="6197600"/>
            <a:ext cx="330581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1715" algn="l"/>
                <a:tab pos="2030730" algn="l"/>
                <a:tab pos="2535555" algn="l"/>
              </a:tabLst>
            </a:pPr>
            <a:r>
              <a:rPr sz="3300" spc="-25" dirty="0">
                <a:solidFill>
                  <a:srgbClr val="B6C1CB"/>
                </a:solidFill>
                <a:latin typeface="Menlo"/>
                <a:cs typeface="Menlo"/>
              </a:rPr>
              <a:t>int</a:t>
            </a:r>
            <a:r>
              <a:rPr sz="33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3300" spc="-25" dirty="0">
                <a:solidFill>
                  <a:srgbClr val="B6C1CB"/>
                </a:solidFill>
                <a:latin typeface="Menlo"/>
                <a:cs typeface="Menlo"/>
              </a:rPr>
              <a:t>age</a:t>
            </a:r>
            <a:r>
              <a:rPr sz="33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3300" spc="-50" dirty="0">
                <a:solidFill>
                  <a:srgbClr val="B6C1CB"/>
                </a:solidFill>
                <a:latin typeface="Menlo"/>
                <a:cs typeface="Menlo"/>
              </a:rPr>
              <a:t>=</a:t>
            </a:r>
            <a:r>
              <a:rPr sz="33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3300" spc="-25" dirty="0">
                <a:solidFill>
                  <a:srgbClr val="B6C1CB"/>
                </a:solidFill>
                <a:latin typeface="Menlo"/>
                <a:cs typeface="Menlo"/>
              </a:rPr>
              <a:t>22;</a:t>
            </a:r>
            <a:endParaRPr sz="3300">
              <a:latin typeface="Menlo"/>
              <a:cs typeface="Menl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34695" y="2711460"/>
            <a:ext cx="5441315" cy="2209800"/>
          </a:xfrm>
          <a:custGeom>
            <a:avLst/>
            <a:gdLst/>
            <a:ahLst/>
            <a:cxnLst/>
            <a:rect l="l" t="t" r="r" b="b"/>
            <a:pathLst>
              <a:path w="5441315" h="2209800">
                <a:moveTo>
                  <a:pt x="5279266" y="0"/>
                </a:moveTo>
                <a:lnTo>
                  <a:pt x="162462" y="0"/>
                </a:lnTo>
                <a:lnTo>
                  <a:pt x="131144" y="123"/>
                </a:lnTo>
                <a:lnTo>
                  <a:pt x="106316" y="991"/>
                </a:lnTo>
                <a:lnTo>
                  <a:pt x="85632" y="3346"/>
                </a:lnTo>
                <a:lnTo>
                  <a:pt x="66744" y="7932"/>
                </a:lnTo>
                <a:lnTo>
                  <a:pt x="30743" y="30866"/>
                </a:lnTo>
                <a:lnTo>
                  <a:pt x="7808" y="66866"/>
                </a:lnTo>
                <a:lnTo>
                  <a:pt x="864" y="106439"/>
                </a:lnTo>
                <a:lnTo>
                  <a:pt x="0" y="130964"/>
                </a:lnTo>
                <a:lnTo>
                  <a:pt x="10" y="2078825"/>
                </a:lnTo>
                <a:lnTo>
                  <a:pt x="3225" y="2124046"/>
                </a:lnTo>
                <a:lnTo>
                  <a:pt x="17371" y="2162284"/>
                </a:lnTo>
                <a:lnTo>
                  <a:pt x="47382" y="2192295"/>
                </a:lnTo>
                <a:lnTo>
                  <a:pt x="85620" y="2206443"/>
                </a:lnTo>
                <a:lnTo>
                  <a:pt x="130840" y="2209665"/>
                </a:lnTo>
                <a:lnTo>
                  <a:pt x="161742" y="2209789"/>
                </a:lnTo>
                <a:lnTo>
                  <a:pt x="5278545" y="2209789"/>
                </a:lnTo>
                <a:lnTo>
                  <a:pt x="5334692" y="2208798"/>
                </a:lnTo>
                <a:lnTo>
                  <a:pt x="5374264" y="2201857"/>
                </a:lnTo>
                <a:lnTo>
                  <a:pt x="5410265" y="2178923"/>
                </a:lnTo>
                <a:lnTo>
                  <a:pt x="5433200" y="2142923"/>
                </a:lnTo>
                <a:lnTo>
                  <a:pt x="5440144" y="2103350"/>
                </a:lnTo>
                <a:lnTo>
                  <a:pt x="5441008" y="2078825"/>
                </a:lnTo>
                <a:lnTo>
                  <a:pt x="5440998" y="130964"/>
                </a:lnTo>
                <a:lnTo>
                  <a:pt x="5437783" y="85743"/>
                </a:lnTo>
                <a:lnTo>
                  <a:pt x="5423637" y="47504"/>
                </a:lnTo>
                <a:lnTo>
                  <a:pt x="5393626" y="17494"/>
                </a:lnTo>
                <a:lnTo>
                  <a:pt x="5355387" y="3346"/>
                </a:lnTo>
                <a:lnTo>
                  <a:pt x="5310167" y="123"/>
                </a:lnTo>
                <a:lnTo>
                  <a:pt x="5279266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31100" y="3568700"/>
            <a:ext cx="2044064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1715" algn="l"/>
              </a:tabLst>
            </a:pPr>
            <a:r>
              <a:rPr sz="3300" spc="-25" dirty="0">
                <a:solidFill>
                  <a:srgbClr val="B6C1CB"/>
                </a:solidFill>
                <a:latin typeface="Menlo"/>
                <a:cs typeface="Menlo"/>
              </a:rPr>
              <a:t>int</a:t>
            </a:r>
            <a:r>
              <a:rPr sz="33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3300" spc="-20" dirty="0">
                <a:solidFill>
                  <a:srgbClr val="B6C1CB"/>
                </a:solidFill>
                <a:latin typeface="Menlo"/>
                <a:cs typeface="Menlo"/>
              </a:rPr>
              <a:t>age;</a:t>
            </a:r>
            <a:endParaRPr sz="3300">
              <a:latin typeface="Menlo"/>
              <a:cs typeface="Menl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37422" y="451792"/>
            <a:ext cx="31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838787"/>
                </a:solidFill>
                <a:latin typeface="DIN Alternate"/>
                <a:cs typeface="DIN Alternate"/>
              </a:rPr>
              <a:t>12</a:t>
            </a:r>
            <a:endParaRPr sz="2400">
              <a:latin typeface="DIN Alternate"/>
              <a:cs typeface="DIN Alternat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82600"/>
            <a:ext cx="8378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0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5" dirty="0">
                <a:solidFill>
                  <a:srgbClr val="838787"/>
                </a:solidFill>
                <a:latin typeface="DIN Alternate"/>
                <a:cs typeface="DIN Alternate"/>
              </a:rPr>
              <a:t>VARIABLE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5" dirty="0">
                <a:solidFill>
                  <a:srgbClr val="838787"/>
                </a:solidFill>
                <a:latin typeface="DIN Alternate"/>
                <a:cs typeface="DIN Alternate"/>
              </a:rPr>
              <a:t>DECLARATION</a:t>
            </a:r>
            <a:r>
              <a:rPr sz="2400" b="1" spc="30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75" dirty="0">
                <a:solidFill>
                  <a:srgbClr val="838787"/>
                </a:solidFill>
                <a:latin typeface="DIN Alternate"/>
                <a:cs typeface="DIN Alternate"/>
              </a:rPr>
              <a:t>SYNTAX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VARIABLE</a:t>
            </a:r>
            <a:r>
              <a:rPr spc="-170" dirty="0"/>
              <a:t> </a:t>
            </a:r>
            <a:r>
              <a:rPr spc="-10" dirty="0"/>
              <a:t>DECLARATION</a:t>
            </a:r>
            <a:r>
              <a:rPr spc="-165" dirty="0"/>
              <a:t> </a:t>
            </a:r>
            <a:r>
              <a:rPr spc="-10" dirty="0"/>
              <a:t>BREAKDOWN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06900" y="5448300"/>
            <a:ext cx="42005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23895" algn="l"/>
              </a:tabLst>
            </a:pPr>
            <a:r>
              <a:rPr sz="4200" b="1" dirty="0">
                <a:solidFill>
                  <a:srgbClr val="CC7832"/>
                </a:solidFill>
                <a:latin typeface="Menlo"/>
                <a:cs typeface="Menlo"/>
              </a:rPr>
              <a:t>int</a:t>
            </a:r>
            <a:r>
              <a:rPr sz="4200" b="1" spc="-5" dirty="0">
                <a:solidFill>
                  <a:srgbClr val="CC7832"/>
                </a:solidFill>
                <a:latin typeface="Menlo"/>
                <a:cs typeface="Menlo"/>
              </a:rPr>
              <a:t> </a:t>
            </a:r>
            <a:r>
              <a:rPr sz="4200" dirty="0">
                <a:solidFill>
                  <a:srgbClr val="9876AA"/>
                </a:solidFill>
                <a:latin typeface="Menlo"/>
                <a:cs typeface="Menlo"/>
              </a:rPr>
              <a:t>age</a:t>
            </a:r>
            <a:r>
              <a:rPr sz="42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4200" spc="-50" dirty="0">
                <a:latin typeface="Menlo"/>
                <a:cs typeface="Menlo"/>
              </a:rPr>
              <a:t>=</a:t>
            </a:r>
            <a:r>
              <a:rPr sz="4200" dirty="0">
                <a:latin typeface="Menlo"/>
                <a:cs typeface="Menlo"/>
              </a:rPr>
              <a:t>	</a:t>
            </a:r>
            <a:r>
              <a:rPr sz="4200" spc="-25" dirty="0">
                <a:solidFill>
                  <a:srgbClr val="6897BB"/>
                </a:solidFill>
                <a:latin typeface="Menlo"/>
                <a:cs typeface="Menlo"/>
              </a:rPr>
              <a:t>22</a:t>
            </a:r>
            <a:r>
              <a:rPr sz="4200" spc="-25" dirty="0">
                <a:latin typeface="Menlo"/>
                <a:cs typeface="Menlo"/>
              </a:rPr>
              <a:t>;</a:t>
            </a:r>
            <a:endParaRPr sz="4200">
              <a:latin typeface="Menlo"/>
              <a:cs typeface="Menl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785141" y="3522076"/>
            <a:ext cx="205740" cy="1807845"/>
            <a:chOff x="4785141" y="3522076"/>
            <a:chExt cx="205740" cy="1807845"/>
          </a:xfrm>
        </p:grpSpPr>
        <p:sp>
          <p:nvSpPr>
            <p:cNvPr id="6" name="object 6"/>
            <p:cNvSpPr/>
            <p:nvPr/>
          </p:nvSpPr>
          <p:spPr>
            <a:xfrm>
              <a:off x="4888011" y="3522076"/>
              <a:ext cx="0" cy="1668145"/>
            </a:xfrm>
            <a:custGeom>
              <a:avLst/>
              <a:gdLst/>
              <a:ahLst/>
              <a:cxnLst/>
              <a:rect l="l" t="t" r="r" b="b"/>
              <a:pathLst>
                <a:path h="1668145">
                  <a:moveTo>
                    <a:pt x="0" y="0"/>
                  </a:moveTo>
                  <a:lnTo>
                    <a:pt x="0" y="1648660"/>
                  </a:lnTo>
                  <a:lnTo>
                    <a:pt x="0" y="1667710"/>
                  </a:lnTo>
                </a:path>
              </a:pathLst>
            </a:custGeom>
            <a:ln w="38100">
              <a:solidFill>
                <a:srgbClr val="CA78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04191" y="5170737"/>
              <a:ext cx="167640" cy="139700"/>
            </a:xfrm>
            <a:custGeom>
              <a:avLst/>
              <a:gdLst/>
              <a:ahLst/>
              <a:cxnLst/>
              <a:rect l="l" t="t" r="r" b="b"/>
              <a:pathLst>
                <a:path w="167639" h="139700">
                  <a:moveTo>
                    <a:pt x="0" y="0"/>
                  </a:moveTo>
                  <a:lnTo>
                    <a:pt x="83820" y="139700"/>
                  </a:lnTo>
                  <a:lnTo>
                    <a:pt x="167640" y="0"/>
                  </a:lnTo>
                </a:path>
                <a:path w="167639" h="139700">
                  <a:moveTo>
                    <a:pt x="83820" y="0"/>
                  </a:moveTo>
                  <a:lnTo>
                    <a:pt x="83820" y="139700"/>
                  </a:lnTo>
                </a:path>
              </a:pathLst>
            </a:custGeom>
            <a:ln w="38099">
              <a:solidFill>
                <a:srgbClr val="CA78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03600" y="2895600"/>
            <a:ext cx="5420360" cy="1323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CA783A"/>
                </a:solidFill>
                <a:latin typeface="Avenir Next"/>
                <a:cs typeface="Avenir Next"/>
              </a:rPr>
              <a:t>Variable</a:t>
            </a:r>
            <a:r>
              <a:rPr sz="2600" b="1" spc="-70" dirty="0">
                <a:solidFill>
                  <a:srgbClr val="CA783A"/>
                </a:solidFill>
                <a:latin typeface="Avenir Next"/>
                <a:cs typeface="Avenir Next"/>
              </a:rPr>
              <a:t> </a:t>
            </a:r>
            <a:r>
              <a:rPr sz="2600" b="1" dirty="0">
                <a:solidFill>
                  <a:srgbClr val="CA783A"/>
                </a:solidFill>
                <a:latin typeface="Avenir Next"/>
                <a:cs typeface="Avenir Next"/>
              </a:rPr>
              <a:t>data</a:t>
            </a:r>
            <a:r>
              <a:rPr sz="2600" b="1" spc="-70" dirty="0">
                <a:solidFill>
                  <a:srgbClr val="CA783A"/>
                </a:solidFill>
                <a:latin typeface="Avenir Next"/>
                <a:cs typeface="Avenir Next"/>
              </a:rPr>
              <a:t> </a:t>
            </a:r>
            <a:r>
              <a:rPr sz="2600" b="1" spc="-20" dirty="0">
                <a:solidFill>
                  <a:srgbClr val="CA783A"/>
                </a:solidFill>
                <a:latin typeface="Avenir Next"/>
                <a:cs typeface="Avenir Next"/>
              </a:rPr>
              <a:t>type</a:t>
            </a:r>
            <a:endParaRPr sz="2600">
              <a:latin typeface="Avenir Next"/>
              <a:cs typeface="Avenir Nex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Avenir Next"/>
              <a:cs typeface="Avenir Next"/>
            </a:endParaRPr>
          </a:p>
          <a:p>
            <a:pPr marL="2032000">
              <a:lnSpc>
                <a:spcPct val="100000"/>
              </a:lnSpc>
            </a:pPr>
            <a:r>
              <a:rPr sz="2600" b="1" dirty="0">
                <a:solidFill>
                  <a:srgbClr val="222222"/>
                </a:solidFill>
                <a:latin typeface="Avenir Next"/>
                <a:cs typeface="Avenir Next"/>
              </a:rPr>
              <a:t>Assignment </a:t>
            </a:r>
            <a:r>
              <a:rPr sz="2600" b="1" spc="-10" dirty="0">
                <a:solidFill>
                  <a:srgbClr val="222222"/>
                </a:solidFill>
                <a:latin typeface="Avenir Next"/>
                <a:cs typeface="Avenir Next"/>
              </a:rPr>
              <a:t>operator</a:t>
            </a:r>
            <a:endParaRPr sz="2600">
              <a:latin typeface="Avenir Next"/>
              <a:cs typeface="Avenir Nex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93241" y="6279592"/>
            <a:ext cx="205740" cy="1807845"/>
            <a:chOff x="6093241" y="6279592"/>
            <a:chExt cx="205740" cy="1807845"/>
          </a:xfrm>
        </p:grpSpPr>
        <p:sp>
          <p:nvSpPr>
            <p:cNvPr id="10" name="object 10"/>
            <p:cNvSpPr/>
            <p:nvPr/>
          </p:nvSpPr>
          <p:spPr>
            <a:xfrm>
              <a:off x="6196111" y="6419292"/>
              <a:ext cx="0" cy="1668145"/>
            </a:xfrm>
            <a:custGeom>
              <a:avLst/>
              <a:gdLst/>
              <a:ahLst/>
              <a:cxnLst/>
              <a:rect l="l" t="t" r="r" b="b"/>
              <a:pathLst>
                <a:path h="1668145">
                  <a:moveTo>
                    <a:pt x="0" y="0"/>
                  </a:moveTo>
                  <a:lnTo>
                    <a:pt x="0" y="19050"/>
                  </a:lnTo>
                  <a:lnTo>
                    <a:pt x="0" y="1667710"/>
                  </a:lnTo>
                </a:path>
              </a:pathLst>
            </a:custGeom>
            <a:ln w="38100">
              <a:solidFill>
                <a:srgbClr val="9777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12291" y="6298642"/>
              <a:ext cx="167640" cy="139700"/>
            </a:xfrm>
            <a:custGeom>
              <a:avLst/>
              <a:gdLst/>
              <a:ahLst/>
              <a:cxnLst/>
              <a:rect l="l" t="t" r="r" b="b"/>
              <a:pathLst>
                <a:path w="167639" h="139700">
                  <a:moveTo>
                    <a:pt x="167640" y="139700"/>
                  </a:moveTo>
                  <a:lnTo>
                    <a:pt x="83820" y="0"/>
                  </a:lnTo>
                  <a:lnTo>
                    <a:pt x="0" y="139700"/>
                  </a:lnTo>
                </a:path>
                <a:path w="167639" h="139700">
                  <a:moveTo>
                    <a:pt x="83820" y="139700"/>
                  </a:moveTo>
                  <a:lnTo>
                    <a:pt x="83820" y="0"/>
                  </a:lnTo>
                </a:path>
              </a:pathLst>
            </a:custGeom>
            <a:ln w="38099">
              <a:solidFill>
                <a:srgbClr val="9777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029200" y="7340600"/>
            <a:ext cx="4059554" cy="1323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3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6B98B8"/>
                </a:solidFill>
                <a:latin typeface="Avenir Next"/>
                <a:cs typeface="Avenir Next"/>
              </a:rPr>
              <a:t>Variable</a:t>
            </a:r>
            <a:r>
              <a:rPr sz="2600" b="1" spc="-110" dirty="0">
                <a:solidFill>
                  <a:srgbClr val="6B98B8"/>
                </a:solidFill>
                <a:latin typeface="Avenir Next"/>
                <a:cs typeface="Avenir Next"/>
              </a:rPr>
              <a:t> </a:t>
            </a:r>
            <a:r>
              <a:rPr sz="2600" b="1" spc="-10" dirty="0">
                <a:solidFill>
                  <a:srgbClr val="6B98B8"/>
                </a:solidFill>
                <a:latin typeface="Avenir Next"/>
                <a:cs typeface="Avenir Next"/>
              </a:rPr>
              <a:t>value</a:t>
            </a:r>
            <a:endParaRPr sz="2600">
              <a:latin typeface="Avenir Next"/>
              <a:cs typeface="Avenir Nex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Avenir Next"/>
              <a:cs typeface="Avenir Next"/>
            </a:endParaRPr>
          </a:p>
          <a:p>
            <a:pPr marL="12700">
              <a:lnSpc>
                <a:spcPct val="100000"/>
              </a:lnSpc>
            </a:pPr>
            <a:r>
              <a:rPr sz="2600" b="1" dirty="0">
                <a:solidFill>
                  <a:srgbClr val="9678A8"/>
                </a:solidFill>
                <a:latin typeface="Avenir Next"/>
                <a:cs typeface="Avenir Next"/>
              </a:rPr>
              <a:t>Variable</a:t>
            </a:r>
            <a:r>
              <a:rPr sz="2600" b="1" spc="-110" dirty="0">
                <a:solidFill>
                  <a:srgbClr val="9678A8"/>
                </a:solidFill>
                <a:latin typeface="Avenir Next"/>
                <a:cs typeface="Avenir Next"/>
              </a:rPr>
              <a:t> </a:t>
            </a:r>
            <a:r>
              <a:rPr sz="2600" b="1" spc="-20" dirty="0">
                <a:solidFill>
                  <a:srgbClr val="9678A8"/>
                </a:solidFill>
                <a:latin typeface="Avenir Next"/>
                <a:cs typeface="Avenir Next"/>
              </a:rPr>
              <a:t>name</a:t>
            </a:r>
            <a:endParaRPr sz="2600">
              <a:latin typeface="Avenir Next"/>
              <a:cs typeface="Avenir Nex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033041" y="4423477"/>
            <a:ext cx="205740" cy="906144"/>
            <a:chOff x="7033041" y="4423477"/>
            <a:chExt cx="205740" cy="906144"/>
          </a:xfrm>
        </p:grpSpPr>
        <p:sp>
          <p:nvSpPr>
            <p:cNvPr id="14" name="object 14"/>
            <p:cNvSpPr/>
            <p:nvPr/>
          </p:nvSpPr>
          <p:spPr>
            <a:xfrm>
              <a:off x="7135911" y="4423477"/>
              <a:ext cx="0" cy="766445"/>
            </a:xfrm>
            <a:custGeom>
              <a:avLst/>
              <a:gdLst/>
              <a:ahLst/>
              <a:cxnLst/>
              <a:rect l="l" t="t" r="r" b="b"/>
              <a:pathLst>
                <a:path h="766445">
                  <a:moveTo>
                    <a:pt x="0" y="0"/>
                  </a:moveTo>
                  <a:lnTo>
                    <a:pt x="0" y="747261"/>
                  </a:lnTo>
                  <a:lnTo>
                    <a:pt x="0" y="766311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52091" y="5170737"/>
              <a:ext cx="167640" cy="139700"/>
            </a:xfrm>
            <a:custGeom>
              <a:avLst/>
              <a:gdLst/>
              <a:ahLst/>
              <a:cxnLst/>
              <a:rect l="l" t="t" r="r" b="b"/>
              <a:pathLst>
                <a:path w="167640" h="139700">
                  <a:moveTo>
                    <a:pt x="0" y="0"/>
                  </a:moveTo>
                  <a:lnTo>
                    <a:pt x="83820" y="139700"/>
                  </a:lnTo>
                  <a:lnTo>
                    <a:pt x="167640" y="0"/>
                  </a:lnTo>
                </a:path>
                <a:path w="167640" h="139700">
                  <a:moveTo>
                    <a:pt x="83820" y="0"/>
                  </a:moveTo>
                  <a:lnTo>
                    <a:pt x="83820" y="13970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7833141" y="6280862"/>
            <a:ext cx="205740" cy="906144"/>
            <a:chOff x="7833141" y="6280862"/>
            <a:chExt cx="205740" cy="906144"/>
          </a:xfrm>
        </p:grpSpPr>
        <p:sp>
          <p:nvSpPr>
            <p:cNvPr id="17" name="object 17"/>
            <p:cNvSpPr/>
            <p:nvPr/>
          </p:nvSpPr>
          <p:spPr>
            <a:xfrm>
              <a:off x="7936011" y="6420562"/>
              <a:ext cx="0" cy="766445"/>
            </a:xfrm>
            <a:custGeom>
              <a:avLst/>
              <a:gdLst/>
              <a:ahLst/>
              <a:cxnLst/>
              <a:rect l="l" t="t" r="r" b="b"/>
              <a:pathLst>
                <a:path h="766445">
                  <a:moveTo>
                    <a:pt x="0" y="0"/>
                  </a:moveTo>
                  <a:lnTo>
                    <a:pt x="0" y="19050"/>
                  </a:lnTo>
                  <a:lnTo>
                    <a:pt x="0" y="766311"/>
                  </a:lnTo>
                </a:path>
              </a:pathLst>
            </a:custGeom>
            <a:ln w="38100">
              <a:solidFill>
                <a:srgbClr val="6997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852191" y="6299912"/>
              <a:ext cx="167640" cy="139700"/>
            </a:xfrm>
            <a:custGeom>
              <a:avLst/>
              <a:gdLst/>
              <a:ahLst/>
              <a:cxnLst/>
              <a:rect l="l" t="t" r="r" b="b"/>
              <a:pathLst>
                <a:path w="167640" h="139700">
                  <a:moveTo>
                    <a:pt x="167640" y="139700"/>
                  </a:moveTo>
                  <a:lnTo>
                    <a:pt x="83820" y="0"/>
                  </a:lnTo>
                  <a:lnTo>
                    <a:pt x="0" y="139700"/>
                  </a:lnTo>
                </a:path>
                <a:path w="167640" h="139700">
                  <a:moveTo>
                    <a:pt x="83820" y="139700"/>
                  </a:moveTo>
                  <a:lnTo>
                    <a:pt x="83820" y="0"/>
                  </a:lnTo>
                </a:path>
              </a:pathLst>
            </a:custGeom>
            <a:ln w="38099">
              <a:solidFill>
                <a:srgbClr val="6997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8728558" y="5701034"/>
            <a:ext cx="906144" cy="205740"/>
            <a:chOff x="8728558" y="5701034"/>
            <a:chExt cx="906144" cy="205740"/>
          </a:xfrm>
        </p:grpSpPr>
        <p:sp>
          <p:nvSpPr>
            <p:cNvPr id="20" name="object 20"/>
            <p:cNvSpPr/>
            <p:nvPr/>
          </p:nvSpPr>
          <p:spPr>
            <a:xfrm>
              <a:off x="8868259" y="5803904"/>
              <a:ext cx="766445" cy="0"/>
            </a:xfrm>
            <a:custGeom>
              <a:avLst/>
              <a:gdLst/>
              <a:ahLst/>
              <a:cxnLst/>
              <a:rect l="l" t="t" r="r" b="b"/>
              <a:pathLst>
                <a:path w="766445">
                  <a:moveTo>
                    <a:pt x="766311" y="0"/>
                  </a:moveTo>
                  <a:lnTo>
                    <a:pt x="19049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747608" y="5720084"/>
              <a:ext cx="139700" cy="167640"/>
            </a:xfrm>
            <a:custGeom>
              <a:avLst/>
              <a:gdLst/>
              <a:ahLst/>
              <a:cxnLst/>
              <a:rect l="l" t="t" r="r" b="b"/>
              <a:pathLst>
                <a:path w="139700" h="167639">
                  <a:moveTo>
                    <a:pt x="139700" y="0"/>
                  </a:moveTo>
                  <a:lnTo>
                    <a:pt x="0" y="83820"/>
                  </a:lnTo>
                  <a:lnTo>
                    <a:pt x="139700" y="167640"/>
                  </a:lnTo>
                </a:path>
                <a:path w="139700" h="167639">
                  <a:moveTo>
                    <a:pt x="139700" y="83820"/>
                  </a:moveTo>
                  <a:lnTo>
                    <a:pt x="0" y="8382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791700" y="5562600"/>
            <a:ext cx="27590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latin typeface="Avenir Next"/>
                <a:cs typeface="Avenir Next"/>
              </a:rPr>
              <a:t>End of</a:t>
            </a:r>
            <a:r>
              <a:rPr sz="2600" b="1" spc="60" dirty="0">
                <a:latin typeface="Avenir Next"/>
                <a:cs typeface="Avenir Next"/>
              </a:rPr>
              <a:t> </a:t>
            </a:r>
            <a:r>
              <a:rPr sz="2600" b="1" spc="-10" dirty="0">
                <a:latin typeface="Avenir Next"/>
                <a:cs typeface="Avenir Next"/>
              </a:rPr>
              <a:t>statement</a:t>
            </a:r>
            <a:endParaRPr sz="2600">
              <a:latin typeface="Avenir Next"/>
              <a:cs typeface="Avenir Nex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237422" y="451792"/>
            <a:ext cx="31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838787"/>
                </a:solidFill>
                <a:latin typeface="DIN Alternate"/>
                <a:cs typeface="DIN Alternate"/>
              </a:rPr>
              <a:t>13</a:t>
            </a:r>
            <a:endParaRPr sz="2400">
              <a:latin typeface="DIN Alternate"/>
              <a:cs typeface="DIN Alternat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82600"/>
            <a:ext cx="8378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0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5" dirty="0">
                <a:solidFill>
                  <a:srgbClr val="838787"/>
                </a:solidFill>
                <a:latin typeface="DIN Alternate"/>
                <a:cs typeface="DIN Alternate"/>
              </a:rPr>
              <a:t>VARIABLE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5" dirty="0">
                <a:solidFill>
                  <a:srgbClr val="838787"/>
                </a:solidFill>
                <a:latin typeface="DIN Alternate"/>
                <a:cs typeface="DIN Alternate"/>
              </a:rPr>
              <a:t>DECLARATION</a:t>
            </a:r>
            <a:r>
              <a:rPr sz="2400" b="1" spc="30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75" dirty="0">
                <a:solidFill>
                  <a:srgbClr val="838787"/>
                </a:solidFill>
                <a:latin typeface="DIN Alternate"/>
                <a:cs typeface="DIN Alternate"/>
              </a:rPr>
              <a:t>SYNTAX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MORE </a:t>
            </a:r>
            <a:r>
              <a:rPr spc="-10" dirty="0"/>
              <a:t>EXAMPLES</a:t>
            </a:r>
          </a:p>
        </p:txBody>
      </p:sp>
      <p:sp>
        <p:nvSpPr>
          <p:cNvPr id="4" name="object 4"/>
          <p:cNvSpPr/>
          <p:nvPr/>
        </p:nvSpPr>
        <p:spPr>
          <a:xfrm>
            <a:off x="454496" y="2791176"/>
            <a:ext cx="12192000" cy="6309995"/>
          </a:xfrm>
          <a:custGeom>
            <a:avLst/>
            <a:gdLst/>
            <a:ahLst/>
            <a:cxnLst/>
            <a:rect l="l" t="t" r="r" b="b"/>
            <a:pathLst>
              <a:path w="12192000" h="6309995">
                <a:moveTo>
                  <a:pt x="12030011" y="0"/>
                </a:moveTo>
                <a:lnTo>
                  <a:pt x="162461" y="0"/>
                </a:lnTo>
                <a:lnTo>
                  <a:pt x="131144" y="123"/>
                </a:lnTo>
                <a:lnTo>
                  <a:pt x="106316" y="991"/>
                </a:lnTo>
                <a:lnTo>
                  <a:pt x="85631" y="3346"/>
                </a:lnTo>
                <a:lnTo>
                  <a:pt x="66743" y="7932"/>
                </a:lnTo>
                <a:lnTo>
                  <a:pt x="30742" y="30867"/>
                </a:lnTo>
                <a:lnTo>
                  <a:pt x="7808" y="66868"/>
                </a:lnTo>
                <a:lnTo>
                  <a:pt x="864" y="106440"/>
                </a:lnTo>
                <a:lnTo>
                  <a:pt x="0" y="130964"/>
                </a:lnTo>
                <a:lnTo>
                  <a:pt x="10" y="6178594"/>
                </a:lnTo>
                <a:lnTo>
                  <a:pt x="3225" y="6223814"/>
                </a:lnTo>
                <a:lnTo>
                  <a:pt x="17370" y="6262053"/>
                </a:lnTo>
                <a:lnTo>
                  <a:pt x="47381" y="6292064"/>
                </a:lnTo>
                <a:lnTo>
                  <a:pt x="85620" y="6306212"/>
                </a:lnTo>
                <a:lnTo>
                  <a:pt x="130840" y="6309434"/>
                </a:lnTo>
                <a:lnTo>
                  <a:pt x="161742" y="6309558"/>
                </a:lnTo>
                <a:lnTo>
                  <a:pt x="12029291" y="6309558"/>
                </a:lnTo>
                <a:lnTo>
                  <a:pt x="12085437" y="6308567"/>
                </a:lnTo>
                <a:lnTo>
                  <a:pt x="12125010" y="6301626"/>
                </a:lnTo>
                <a:lnTo>
                  <a:pt x="12161010" y="6278691"/>
                </a:lnTo>
                <a:lnTo>
                  <a:pt x="12183944" y="6242691"/>
                </a:lnTo>
                <a:lnTo>
                  <a:pt x="12190888" y="6203118"/>
                </a:lnTo>
                <a:lnTo>
                  <a:pt x="12191752" y="6178594"/>
                </a:lnTo>
                <a:lnTo>
                  <a:pt x="12191742" y="130964"/>
                </a:lnTo>
                <a:lnTo>
                  <a:pt x="12188527" y="85744"/>
                </a:lnTo>
                <a:lnTo>
                  <a:pt x="12174382" y="47506"/>
                </a:lnTo>
                <a:lnTo>
                  <a:pt x="12144371" y="17495"/>
                </a:lnTo>
                <a:lnTo>
                  <a:pt x="12106133" y="3346"/>
                </a:lnTo>
                <a:lnTo>
                  <a:pt x="12060912" y="123"/>
                </a:lnTo>
                <a:lnTo>
                  <a:pt x="12030011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4700" y="2814320"/>
            <a:ext cx="8856980" cy="5981700"/>
          </a:xfrm>
          <a:prstGeom prst="rect">
            <a:avLst/>
          </a:prstGeom>
        </p:spPr>
        <p:txBody>
          <a:bodyPr vert="horz" wrap="square" lIns="0" tIns="259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0"/>
              </a:spcBef>
              <a:tabLst>
                <a:tab pos="5563235" algn="l"/>
              </a:tabLst>
            </a:pPr>
            <a:r>
              <a:rPr sz="3300" b="1" dirty="0">
                <a:solidFill>
                  <a:srgbClr val="CC7832"/>
                </a:solidFill>
                <a:latin typeface="Menlo"/>
                <a:cs typeface="Menlo"/>
              </a:rPr>
              <a:t>byte</a:t>
            </a:r>
            <a:r>
              <a:rPr sz="3300" b="1" spc="-5" dirty="0">
                <a:solidFill>
                  <a:srgbClr val="CC7832"/>
                </a:solidFill>
                <a:latin typeface="Menlo"/>
                <a:cs typeface="Menlo"/>
              </a:rPr>
              <a:t> </a:t>
            </a:r>
            <a:r>
              <a:rPr sz="3300" dirty="0">
                <a:solidFill>
                  <a:srgbClr val="9876AA"/>
                </a:solidFill>
                <a:latin typeface="Menlo"/>
                <a:cs typeface="Menlo"/>
              </a:rPr>
              <a:t>numberOfWheels</a:t>
            </a:r>
            <a:r>
              <a:rPr sz="33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3300" spc="-50" dirty="0">
                <a:solidFill>
                  <a:srgbClr val="B6C1CB"/>
                </a:solidFill>
                <a:latin typeface="Menlo"/>
                <a:cs typeface="Menlo"/>
              </a:rPr>
              <a:t>=</a:t>
            </a:r>
            <a:r>
              <a:rPr sz="33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3300" spc="-25" dirty="0">
                <a:solidFill>
                  <a:srgbClr val="6897BB"/>
                </a:solidFill>
                <a:latin typeface="Menlo"/>
                <a:cs typeface="Menlo"/>
              </a:rPr>
              <a:t>4</a:t>
            </a:r>
            <a:r>
              <a:rPr sz="3300" spc="-25" dirty="0">
                <a:solidFill>
                  <a:srgbClr val="B6C1CB"/>
                </a:solidFill>
                <a:latin typeface="Menlo"/>
                <a:cs typeface="Menlo"/>
              </a:rPr>
              <a:t>;</a:t>
            </a:r>
            <a:endParaRPr sz="3300">
              <a:latin typeface="Menlo"/>
              <a:cs typeface="Menlo"/>
            </a:endParaRPr>
          </a:p>
          <a:p>
            <a:pPr marL="12700">
              <a:lnSpc>
                <a:spcPct val="100000"/>
              </a:lnSpc>
              <a:spcBef>
                <a:spcPts val="1940"/>
              </a:spcBef>
              <a:tabLst>
                <a:tab pos="4806315" algn="l"/>
              </a:tabLst>
            </a:pPr>
            <a:r>
              <a:rPr sz="3300" b="1" dirty="0">
                <a:solidFill>
                  <a:srgbClr val="CC7832"/>
                </a:solidFill>
                <a:latin typeface="Menlo"/>
                <a:cs typeface="Menlo"/>
              </a:rPr>
              <a:t>short</a:t>
            </a:r>
            <a:r>
              <a:rPr sz="3300" b="1" spc="-5" dirty="0">
                <a:solidFill>
                  <a:srgbClr val="CC7832"/>
                </a:solidFill>
                <a:latin typeface="Menlo"/>
                <a:cs typeface="Menlo"/>
              </a:rPr>
              <a:t> </a:t>
            </a:r>
            <a:r>
              <a:rPr sz="3300" dirty="0">
                <a:solidFill>
                  <a:srgbClr val="9876AA"/>
                </a:solidFill>
                <a:latin typeface="Menlo"/>
                <a:cs typeface="Menlo"/>
              </a:rPr>
              <a:t>selfEsteem</a:t>
            </a:r>
            <a:r>
              <a:rPr sz="33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3300" spc="-50" dirty="0">
                <a:solidFill>
                  <a:srgbClr val="B6C1CB"/>
                </a:solidFill>
                <a:latin typeface="Menlo"/>
                <a:cs typeface="Menlo"/>
              </a:rPr>
              <a:t>=</a:t>
            </a:r>
            <a:r>
              <a:rPr sz="33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3300" dirty="0">
                <a:solidFill>
                  <a:srgbClr val="6897BB"/>
                </a:solidFill>
                <a:latin typeface="Menlo"/>
                <a:cs typeface="Menlo"/>
              </a:rPr>
              <a:t>-</a:t>
            </a:r>
            <a:r>
              <a:rPr sz="3300" spc="-25" dirty="0">
                <a:solidFill>
                  <a:srgbClr val="6897BB"/>
                </a:solidFill>
                <a:latin typeface="Menlo"/>
                <a:cs typeface="Menlo"/>
              </a:rPr>
              <a:t>1</a:t>
            </a:r>
            <a:r>
              <a:rPr sz="3300" spc="-25" dirty="0">
                <a:solidFill>
                  <a:srgbClr val="B6C1CB"/>
                </a:solidFill>
                <a:latin typeface="Menlo"/>
                <a:cs typeface="Menlo"/>
              </a:rPr>
              <a:t>;</a:t>
            </a:r>
            <a:endParaRPr sz="3300">
              <a:latin typeface="Menlo"/>
              <a:cs typeface="Menlo"/>
            </a:endParaRPr>
          </a:p>
          <a:p>
            <a:pPr marL="12700">
              <a:lnSpc>
                <a:spcPct val="100000"/>
              </a:lnSpc>
              <a:spcBef>
                <a:spcPts val="1840"/>
              </a:spcBef>
              <a:tabLst>
                <a:tab pos="6068060" algn="l"/>
              </a:tabLst>
            </a:pPr>
            <a:r>
              <a:rPr sz="3300" b="1" dirty="0">
                <a:solidFill>
                  <a:srgbClr val="CC7832"/>
                </a:solidFill>
                <a:latin typeface="Menlo"/>
                <a:cs typeface="Menlo"/>
              </a:rPr>
              <a:t>int</a:t>
            </a:r>
            <a:r>
              <a:rPr sz="3300" b="1" spc="-5" dirty="0">
                <a:solidFill>
                  <a:srgbClr val="CC7832"/>
                </a:solidFill>
                <a:latin typeface="Menlo"/>
                <a:cs typeface="Menlo"/>
              </a:rPr>
              <a:t> </a:t>
            </a:r>
            <a:r>
              <a:rPr sz="3300" dirty="0">
                <a:solidFill>
                  <a:srgbClr val="9876AA"/>
                </a:solidFill>
                <a:latin typeface="Menlo"/>
                <a:cs typeface="Menlo"/>
              </a:rPr>
              <a:t>studentsGraduated</a:t>
            </a:r>
            <a:r>
              <a:rPr sz="33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3300" spc="-50" dirty="0">
                <a:solidFill>
                  <a:srgbClr val="B6C1CB"/>
                </a:solidFill>
                <a:latin typeface="Menlo"/>
                <a:cs typeface="Menlo"/>
              </a:rPr>
              <a:t>=</a:t>
            </a:r>
            <a:r>
              <a:rPr sz="33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3300" spc="-10" dirty="0">
                <a:solidFill>
                  <a:srgbClr val="6897BB"/>
                </a:solidFill>
                <a:latin typeface="Menlo"/>
                <a:cs typeface="Menlo"/>
              </a:rPr>
              <a:t>1001</a:t>
            </a:r>
            <a:r>
              <a:rPr sz="3300" spc="-10" dirty="0">
                <a:solidFill>
                  <a:srgbClr val="B6C1CB"/>
                </a:solidFill>
                <a:latin typeface="Menlo"/>
                <a:cs typeface="Menlo"/>
              </a:rPr>
              <a:t>;</a:t>
            </a:r>
            <a:endParaRPr sz="3300">
              <a:latin typeface="Menlo"/>
              <a:cs typeface="Menlo"/>
            </a:endParaRPr>
          </a:p>
          <a:p>
            <a:pPr marL="12700" marR="3284854">
              <a:lnSpc>
                <a:spcPct val="147300"/>
              </a:lnSpc>
              <a:spcBef>
                <a:spcPts val="65"/>
              </a:spcBef>
              <a:tabLst>
                <a:tab pos="2535555" algn="l"/>
                <a:tab pos="3040380" algn="l"/>
                <a:tab pos="3544570" algn="l"/>
                <a:tab pos="4049395" algn="l"/>
                <a:tab pos="4301490" algn="l"/>
              </a:tabLst>
            </a:pPr>
            <a:r>
              <a:rPr sz="3300" b="1" dirty="0">
                <a:solidFill>
                  <a:srgbClr val="CC7832"/>
                </a:solidFill>
                <a:latin typeface="Menlo"/>
                <a:cs typeface="Menlo"/>
              </a:rPr>
              <a:t>long</a:t>
            </a:r>
            <a:r>
              <a:rPr sz="3300" b="1" spc="-5" dirty="0">
                <a:solidFill>
                  <a:srgbClr val="CC7832"/>
                </a:solidFill>
                <a:latin typeface="Menlo"/>
                <a:cs typeface="Menlo"/>
              </a:rPr>
              <a:t> </a:t>
            </a:r>
            <a:r>
              <a:rPr sz="3300" dirty="0">
                <a:solidFill>
                  <a:srgbClr val="9876AA"/>
                </a:solidFill>
                <a:latin typeface="Menlo"/>
                <a:cs typeface="Menlo"/>
              </a:rPr>
              <a:t>height</a:t>
            </a:r>
            <a:r>
              <a:rPr sz="33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3300" spc="-50" dirty="0">
                <a:solidFill>
                  <a:srgbClr val="B6C1CB"/>
                </a:solidFill>
                <a:latin typeface="Menlo"/>
                <a:cs typeface="Menlo"/>
              </a:rPr>
              <a:t>=</a:t>
            </a:r>
            <a:r>
              <a:rPr sz="33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3300" spc="-25" dirty="0">
                <a:solidFill>
                  <a:srgbClr val="6897BB"/>
                </a:solidFill>
                <a:latin typeface="Menlo"/>
                <a:cs typeface="Menlo"/>
              </a:rPr>
              <a:t>80</a:t>
            </a:r>
            <a:r>
              <a:rPr sz="3300" spc="-25" dirty="0">
                <a:solidFill>
                  <a:srgbClr val="B6C1CB"/>
                </a:solidFill>
                <a:latin typeface="Menlo"/>
                <a:cs typeface="Menlo"/>
              </a:rPr>
              <a:t>; </a:t>
            </a:r>
            <a:r>
              <a:rPr sz="3300" b="1" dirty="0">
                <a:solidFill>
                  <a:srgbClr val="CC7832"/>
                </a:solidFill>
                <a:latin typeface="Menlo"/>
                <a:cs typeface="Menlo"/>
              </a:rPr>
              <a:t>float</a:t>
            </a:r>
            <a:r>
              <a:rPr sz="3300" b="1" spc="-5" dirty="0">
                <a:solidFill>
                  <a:srgbClr val="CC7832"/>
                </a:solidFill>
                <a:latin typeface="Menlo"/>
                <a:cs typeface="Menlo"/>
              </a:rPr>
              <a:t> </a:t>
            </a:r>
            <a:r>
              <a:rPr sz="3300" spc="-25" dirty="0">
                <a:solidFill>
                  <a:srgbClr val="9876AA"/>
                </a:solidFill>
                <a:latin typeface="Menlo"/>
                <a:cs typeface="Menlo"/>
              </a:rPr>
              <a:t>pie</a:t>
            </a:r>
            <a:r>
              <a:rPr sz="3300" dirty="0">
                <a:solidFill>
                  <a:srgbClr val="9876AA"/>
                </a:solidFill>
                <a:latin typeface="Menlo"/>
                <a:cs typeface="Menlo"/>
              </a:rPr>
              <a:t>	</a:t>
            </a:r>
            <a:r>
              <a:rPr sz="3300" spc="-50" dirty="0">
                <a:solidFill>
                  <a:srgbClr val="B6C1CB"/>
                </a:solidFill>
                <a:latin typeface="Menlo"/>
                <a:cs typeface="Menlo"/>
              </a:rPr>
              <a:t>=</a:t>
            </a:r>
            <a:r>
              <a:rPr sz="33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3300" spc="-10" dirty="0">
                <a:solidFill>
                  <a:srgbClr val="6897BB"/>
                </a:solidFill>
                <a:latin typeface="Menlo"/>
                <a:cs typeface="Menlo"/>
              </a:rPr>
              <a:t>3.14f</a:t>
            </a:r>
            <a:r>
              <a:rPr sz="3300" spc="-10" dirty="0">
                <a:solidFill>
                  <a:srgbClr val="B6C1CB"/>
                </a:solidFill>
                <a:latin typeface="Menlo"/>
                <a:cs typeface="Menlo"/>
              </a:rPr>
              <a:t>; </a:t>
            </a:r>
            <a:r>
              <a:rPr sz="3300" b="1" dirty="0">
                <a:solidFill>
                  <a:srgbClr val="CC7832"/>
                </a:solidFill>
                <a:latin typeface="Menlo"/>
                <a:cs typeface="Menlo"/>
              </a:rPr>
              <a:t>double</a:t>
            </a:r>
            <a:r>
              <a:rPr sz="3300" b="1" spc="-5" dirty="0">
                <a:solidFill>
                  <a:srgbClr val="CC7832"/>
                </a:solidFill>
                <a:latin typeface="Menlo"/>
                <a:cs typeface="Menlo"/>
              </a:rPr>
              <a:t> </a:t>
            </a:r>
            <a:r>
              <a:rPr sz="3300" dirty="0">
                <a:solidFill>
                  <a:srgbClr val="9876AA"/>
                </a:solidFill>
                <a:latin typeface="Menlo"/>
                <a:cs typeface="Menlo"/>
              </a:rPr>
              <a:t>weight</a:t>
            </a:r>
            <a:r>
              <a:rPr sz="33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3300" spc="-50" dirty="0">
                <a:solidFill>
                  <a:srgbClr val="B6C1CB"/>
                </a:solidFill>
                <a:latin typeface="Menlo"/>
                <a:cs typeface="Menlo"/>
              </a:rPr>
              <a:t>=</a:t>
            </a:r>
            <a:r>
              <a:rPr sz="33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3300" spc="-10" dirty="0">
                <a:solidFill>
                  <a:srgbClr val="6897BB"/>
                </a:solidFill>
                <a:latin typeface="Menlo"/>
                <a:cs typeface="Menlo"/>
              </a:rPr>
              <a:t>70.5</a:t>
            </a:r>
            <a:r>
              <a:rPr sz="3300" spc="-10" dirty="0">
                <a:solidFill>
                  <a:srgbClr val="B6C1CB"/>
                </a:solidFill>
                <a:latin typeface="Menlo"/>
                <a:cs typeface="Menlo"/>
              </a:rPr>
              <a:t>; </a:t>
            </a:r>
            <a:r>
              <a:rPr sz="3300" b="1" dirty="0">
                <a:solidFill>
                  <a:srgbClr val="CC7832"/>
                </a:solidFill>
                <a:latin typeface="Menlo"/>
                <a:cs typeface="Menlo"/>
              </a:rPr>
              <a:t>boolean</a:t>
            </a:r>
            <a:r>
              <a:rPr sz="3300" b="1" spc="-5" dirty="0">
                <a:solidFill>
                  <a:srgbClr val="CC7832"/>
                </a:solidFill>
                <a:latin typeface="Menlo"/>
                <a:cs typeface="Menlo"/>
              </a:rPr>
              <a:t> </a:t>
            </a:r>
            <a:r>
              <a:rPr sz="3300" dirty="0">
                <a:solidFill>
                  <a:srgbClr val="9876AA"/>
                </a:solidFill>
                <a:latin typeface="Menlo"/>
                <a:cs typeface="Menlo"/>
              </a:rPr>
              <a:t>hungry</a:t>
            </a:r>
            <a:r>
              <a:rPr sz="33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3300" spc="-50" dirty="0">
                <a:solidFill>
                  <a:srgbClr val="B6C1CB"/>
                </a:solidFill>
                <a:latin typeface="Menlo"/>
                <a:cs typeface="Menlo"/>
              </a:rPr>
              <a:t>=</a:t>
            </a:r>
            <a:r>
              <a:rPr sz="33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3300" spc="-10" dirty="0">
                <a:solidFill>
                  <a:srgbClr val="6897BB"/>
                </a:solidFill>
                <a:latin typeface="Menlo"/>
                <a:cs typeface="Menlo"/>
              </a:rPr>
              <a:t>true</a:t>
            </a:r>
            <a:r>
              <a:rPr sz="3300" spc="-10" dirty="0">
                <a:solidFill>
                  <a:srgbClr val="B6C1CB"/>
                </a:solidFill>
                <a:latin typeface="Menlo"/>
                <a:cs typeface="Menlo"/>
              </a:rPr>
              <a:t>;</a:t>
            </a:r>
            <a:endParaRPr sz="3300">
              <a:latin typeface="Menlo"/>
              <a:cs typeface="Menlo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  <a:tabLst>
                <a:tab pos="7833995" algn="l"/>
              </a:tabLst>
            </a:pPr>
            <a:r>
              <a:rPr sz="3300" b="1" dirty="0">
                <a:solidFill>
                  <a:srgbClr val="CC7832"/>
                </a:solidFill>
                <a:latin typeface="Menlo"/>
                <a:cs typeface="Menlo"/>
              </a:rPr>
              <a:t>char</a:t>
            </a:r>
            <a:r>
              <a:rPr sz="3300" b="1" spc="-5" dirty="0">
                <a:solidFill>
                  <a:srgbClr val="CC7832"/>
                </a:solidFill>
                <a:latin typeface="Menlo"/>
                <a:cs typeface="Menlo"/>
              </a:rPr>
              <a:t> </a:t>
            </a:r>
            <a:r>
              <a:rPr sz="3300" dirty="0">
                <a:solidFill>
                  <a:srgbClr val="9876AA"/>
                </a:solidFill>
                <a:latin typeface="Menlo"/>
                <a:cs typeface="Menlo"/>
              </a:rPr>
              <a:t>lastLetterOfTheAlphabet</a:t>
            </a:r>
            <a:r>
              <a:rPr sz="33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3300" spc="-50" dirty="0">
                <a:solidFill>
                  <a:srgbClr val="B6C1CB"/>
                </a:solidFill>
                <a:latin typeface="Menlo"/>
                <a:cs typeface="Menlo"/>
              </a:rPr>
              <a:t>=</a:t>
            </a:r>
            <a:r>
              <a:rPr sz="33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3300" spc="-20" dirty="0">
                <a:solidFill>
                  <a:srgbClr val="6897BB"/>
                </a:solidFill>
                <a:latin typeface="Menlo"/>
                <a:cs typeface="Menlo"/>
              </a:rPr>
              <a:t>'Z'</a:t>
            </a:r>
            <a:r>
              <a:rPr sz="3300" spc="-20" dirty="0">
                <a:solidFill>
                  <a:srgbClr val="B6C1CB"/>
                </a:solidFill>
                <a:latin typeface="Menlo"/>
                <a:cs typeface="Menlo"/>
              </a:rPr>
              <a:t>;</a:t>
            </a:r>
            <a:endParaRPr sz="3300">
              <a:latin typeface="Menlo"/>
              <a:cs typeface="Menl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237422" y="451792"/>
            <a:ext cx="31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838787"/>
                </a:solidFill>
                <a:latin typeface="DIN Alternate"/>
                <a:cs typeface="DIN Alternate"/>
              </a:rPr>
              <a:t>14</a:t>
            </a:r>
            <a:endParaRPr sz="2400">
              <a:latin typeface="DIN Alternate"/>
              <a:cs typeface="DIN Alternat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3454400"/>
            <a:ext cx="7936230" cy="4775200"/>
          </a:xfrm>
          <a:prstGeom prst="rect">
            <a:avLst/>
          </a:prstGeom>
        </p:spPr>
        <p:txBody>
          <a:bodyPr vert="horz" wrap="square" lIns="0" tIns="444500" rIns="0" bIns="0" rtlCol="0">
            <a:spAutoFit/>
          </a:bodyPr>
          <a:lstStyle/>
          <a:p>
            <a:pPr marL="12700" marR="5080">
              <a:lnSpc>
                <a:spcPts val="17000"/>
              </a:lnSpc>
              <a:spcBef>
                <a:spcPts val="3500"/>
              </a:spcBef>
            </a:pPr>
            <a:r>
              <a:rPr sz="17000" spc="-10" dirty="0"/>
              <a:t>ARITHMETIC </a:t>
            </a:r>
            <a:r>
              <a:rPr sz="17000" spc="100" dirty="0">
                <a:solidFill>
                  <a:srgbClr val="E42832"/>
                </a:solidFill>
              </a:rPr>
              <a:t>OPER</a:t>
            </a:r>
            <a:r>
              <a:rPr sz="17000" spc="-835" dirty="0">
                <a:solidFill>
                  <a:srgbClr val="E42832"/>
                </a:solidFill>
              </a:rPr>
              <a:t>A</a:t>
            </a:r>
            <a:r>
              <a:rPr sz="17000" spc="-105" dirty="0">
                <a:solidFill>
                  <a:srgbClr val="E42832"/>
                </a:solidFill>
              </a:rPr>
              <a:t>T</a:t>
            </a:r>
            <a:r>
              <a:rPr sz="17000" spc="100" dirty="0">
                <a:solidFill>
                  <a:srgbClr val="E42832"/>
                </a:solidFill>
              </a:rPr>
              <a:t>ORS</a:t>
            </a:r>
            <a:endParaRPr sz="17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82600"/>
            <a:ext cx="71888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2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105" dirty="0">
                <a:solidFill>
                  <a:srgbClr val="838787"/>
                </a:solidFill>
                <a:latin typeface="DIN Alternate"/>
                <a:cs typeface="DIN Alternate"/>
              </a:rPr>
              <a:t>ARITHMETIC</a:t>
            </a:r>
            <a:r>
              <a:rPr sz="2400" b="1" spc="32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OPERATORS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1409700"/>
            <a:ext cx="65970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ARITHMETIC</a:t>
            </a:r>
            <a:r>
              <a:rPr spc="-75" dirty="0"/>
              <a:t> </a:t>
            </a:r>
            <a:r>
              <a:rPr spc="-20" dirty="0"/>
              <a:t>OPERATORS</a:t>
            </a:r>
            <a:r>
              <a:rPr spc="-70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237422" y="451792"/>
            <a:ext cx="31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838787"/>
                </a:solidFill>
                <a:latin typeface="DIN Alternate"/>
                <a:cs typeface="DIN Alternate"/>
              </a:rPr>
              <a:t>20</a:t>
            </a:r>
            <a:endParaRPr sz="2400">
              <a:latin typeface="DIN Alternate"/>
              <a:cs typeface="DIN Alternat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2794000"/>
            <a:ext cx="11863882" cy="9264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552700" y="2933700"/>
            <a:ext cx="1973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FFFF"/>
                </a:solidFill>
                <a:latin typeface="Avenir Next Demi"/>
                <a:cs typeface="Avenir Next Demi"/>
              </a:rPr>
              <a:t>Operator</a:t>
            </a:r>
            <a:endParaRPr sz="3600">
              <a:latin typeface="Avenir Next Demi"/>
              <a:cs typeface="Avenir Next Dem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9300" y="2933700"/>
            <a:ext cx="2195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FFFF"/>
                </a:solidFill>
                <a:latin typeface="Avenir Next Demi"/>
                <a:cs typeface="Avenir Next Demi"/>
              </a:rPr>
              <a:t>Operation</a:t>
            </a:r>
            <a:endParaRPr sz="3600">
              <a:latin typeface="Avenir Next Demi"/>
              <a:cs typeface="Avenir Next Dem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78200" y="3937000"/>
            <a:ext cx="33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22222"/>
                </a:solidFill>
                <a:latin typeface="AvenirNext-Medium"/>
                <a:cs typeface="AvenirNext-Medium"/>
              </a:rPr>
              <a:t>+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34400" y="3937000"/>
            <a:ext cx="18637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222222"/>
                </a:solidFill>
                <a:latin typeface="AvenirNext-Medium"/>
                <a:cs typeface="AvenirNext-Medium"/>
              </a:rPr>
              <a:t>Addition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54400" y="5041900"/>
            <a:ext cx="172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22222"/>
                </a:solidFill>
                <a:latin typeface="AvenirNext-Medium"/>
                <a:cs typeface="AvenirNext-Medium"/>
              </a:rPr>
              <a:t>-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55000" y="5041900"/>
            <a:ext cx="2440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222222"/>
                </a:solidFill>
                <a:latin typeface="AvenirNext-Medium"/>
                <a:cs typeface="AvenirNext-Medium"/>
              </a:rPr>
              <a:t>Subtraction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41700" y="6134100"/>
            <a:ext cx="1993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22222"/>
                </a:solidFill>
                <a:latin typeface="AvenirNext-Medium"/>
                <a:cs typeface="AvenirNext-Medium"/>
              </a:rPr>
              <a:t>/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10600" y="6134100"/>
            <a:ext cx="170751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222222"/>
                </a:solidFill>
                <a:latin typeface="AvenirNext-Medium"/>
                <a:cs typeface="AvenirNext-Medium"/>
              </a:rPr>
              <a:t>Division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16300" y="7226300"/>
            <a:ext cx="233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22222"/>
                </a:solidFill>
                <a:latin typeface="AvenirNext-Medium"/>
                <a:cs typeface="AvenirNext-Medium"/>
              </a:rPr>
              <a:t>*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13700" y="7226300"/>
            <a:ext cx="2902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222222"/>
                </a:solidFill>
                <a:latin typeface="AvenirNext-Medium"/>
                <a:cs typeface="AvenirNext-Medium"/>
              </a:rPr>
              <a:t>Multiplication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27400" y="8331200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22222"/>
                </a:solidFill>
                <a:latin typeface="AvenirNext-Medium"/>
                <a:cs typeface="AvenirNext-Medium"/>
              </a:rPr>
              <a:t>%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05800" y="8331200"/>
            <a:ext cx="23183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222222"/>
                </a:solidFill>
                <a:latin typeface="AvenirNext-Medium"/>
                <a:cs typeface="AvenirNext-Medium"/>
              </a:rPr>
              <a:t>Remainder</a:t>
            </a:r>
            <a:endParaRPr sz="3600">
              <a:latin typeface="AvenirNext-Medium"/>
              <a:cs typeface="AvenirNext-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1500" y="4815305"/>
            <a:ext cx="11864340" cy="0"/>
          </a:xfrm>
          <a:custGeom>
            <a:avLst/>
            <a:gdLst/>
            <a:ahLst/>
            <a:cxnLst/>
            <a:rect l="l" t="t" r="r" b="b"/>
            <a:pathLst>
              <a:path w="11864340">
                <a:moveTo>
                  <a:pt x="0" y="0"/>
                </a:moveTo>
                <a:lnTo>
                  <a:pt x="11863881" y="0"/>
                </a:lnTo>
              </a:path>
            </a:pathLst>
          </a:custGeom>
          <a:ln w="25400">
            <a:solidFill>
              <a:srgbClr val="83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1500" y="5910178"/>
            <a:ext cx="11864340" cy="0"/>
          </a:xfrm>
          <a:custGeom>
            <a:avLst/>
            <a:gdLst/>
            <a:ahLst/>
            <a:cxnLst/>
            <a:rect l="l" t="t" r="r" b="b"/>
            <a:pathLst>
              <a:path w="11864340">
                <a:moveTo>
                  <a:pt x="0" y="0"/>
                </a:moveTo>
                <a:lnTo>
                  <a:pt x="11863881" y="0"/>
                </a:lnTo>
              </a:path>
            </a:pathLst>
          </a:custGeom>
          <a:ln w="25400">
            <a:solidFill>
              <a:srgbClr val="83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1500" y="7005052"/>
            <a:ext cx="11864340" cy="0"/>
          </a:xfrm>
          <a:custGeom>
            <a:avLst/>
            <a:gdLst/>
            <a:ahLst/>
            <a:cxnLst/>
            <a:rect l="l" t="t" r="r" b="b"/>
            <a:pathLst>
              <a:path w="11864340">
                <a:moveTo>
                  <a:pt x="0" y="0"/>
                </a:moveTo>
                <a:lnTo>
                  <a:pt x="11863881" y="0"/>
                </a:lnTo>
              </a:path>
            </a:pathLst>
          </a:custGeom>
          <a:ln w="25400">
            <a:solidFill>
              <a:srgbClr val="83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" y="8099926"/>
            <a:ext cx="11864340" cy="0"/>
          </a:xfrm>
          <a:custGeom>
            <a:avLst/>
            <a:gdLst/>
            <a:ahLst/>
            <a:cxnLst/>
            <a:rect l="l" t="t" r="r" b="b"/>
            <a:pathLst>
              <a:path w="11864340">
                <a:moveTo>
                  <a:pt x="0" y="0"/>
                </a:moveTo>
                <a:lnTo>
                  <a:pt x="11863881" y="0"/>
                </a:lnTo>
              </a:path>
            </a:pathLst>
          </a:custGeom>
          <a:ln w="25400">
            <a:solidFill>
              <a:srgbClr val="83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82600"/>
            <a:ext cx="71888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2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105" dirty="0">
                <a:solidFill>
                  <a:srgbClr val="838787"/>
                </a:solidFill>
                <a:latin typeface="DIN Alternate"/>
                <a:cs typeface="DIN Alternate"/>
              </a:rPr>
              <a:t>ARITHMETIC</a:t>
            </a:r>
            <a:r>
              <a:rPr sz="2400" b="1" spc="32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OPERATORS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OPERATORS</a:t>
            </a:r>
            <a:r>
              <a:rPr spc="-114" dirty="0"/>
              <a:t> </a:t>
            </a:r>
            <a:r>
              <a:rPr dirty="0"/>
              <a:t>BREAKDOWN:</a:t>
            </a:r>
            <a:r>
              <a:rPr spc="-100" dirty="0"/>
              <a:t> </a:t>
            </a:r>
            <a:r>
              <a:rPr spc="-10" dirty="0"/>
              <a:t>ADDITION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60523" y="3381649"/>
            <a:ext cx="5441315" cy="5582285"/>
            <a:chOff x="660523" y="3381649"/>
            <a:chExt cx="5441315" cy="5582285"/>
          </a:xfrm>
        </p:grpSpPr>
        <p:sp>
          <p:nvSpPr>
            <p:cNvPr id="5" name="object 5"/>
            <p:cNvSpPr/>
            <p:nvPr/>
          </p:nvSpPr>
          <p:spPr>
            <a:xfrm>
              <a:off x="660523" y="3381649"/>
              <a:ext cx="5441315" cy="5582285"/>
            </a:xfrm>
            <a:custGeom>
              <a:avLst/>
              <a:gdLst/>
              <a:ahLst/>
              <a:cxnLst/>
              <a:rect l="l" t="t" r="r" b="b"/>
              <a:pathLst>
                <a:path w="5441315" h="5582284">
                  <a:moveTo>
                    <a:pt x="5279266" y="0"/>
                  </a:moveTo>
                  <a:lnTo>
                    <a:pt x="162461" y="0"/>
                  </a:lnTo>
                  <a:lnTo>
                    <a:pt x="131144" y="123"/>
                  </a:lnTo>
                  <a:lnTo>
                    <a:pt x="85631" y="3346"/>
                  </a:lnTo>
                  <a:lnTo>
                    <a:pt x="47381" y="17494"/>
                  </a:lnTo>
                  <a:lnTo>
                    <a:pt x="17370" y="47504"/>
                  </a:lnTo>
                  <a:lnTo>
                    <a:pt x="3221" y="85754"/>
                  </a:lnTo>
                  <a:lnTo>
                    <a:pt x="0" y="130964"/>
                  </a:lnTo>
                  <a:lnTo>
                    <a:pt x="10" y="5450814"/>
                  </a:lnTo>
                  <a:lnTo>
                    <a:pt x="3225" y="5496034"/>
                  </a:lnTo>
                  <a:lnTo>
                    <a:pt x="17370" y="5534273"/>
                  </a:lnTo>
                  <a:lnTo>
                    <a:pt x="47381" y="5564283"/>
                  </a:lnTo>
                  <a:lnTo>
                    <a:pt x="85619" y="5578432"/>
                  </a:lnTo>
                  <a:lnTo>
                    <a:pt x="130840" y="5581654"/>
                  </a:lnTo>
                  <a:lnTo>
                    <a:pt x="161742" y="5581778"/>
                  </a:lnTo>
                  <a:lnTo>
                    <a:pt x="5278545" y="5581778"/>
                  </a:lnTo>
                  <a:lnTo>
                    <a:pt x="5334691" y="5580786"/>
                  </a:lnTo>
                  <a:lnTo>
                    <a:pt x="5374264" y="5573846"/>
                  </a:lnTo>
                  <a:lnTo>
                    <a:pt x="5410264" y="5550911"/>
                  </a:lnTo>
                  <a:lnTo>
                    <a:pt x="5433198" y="5514911"/>
                  </a:lnTo>
                  <a:lnTo>
                    <a:pt x="5440142" y="5475338"/>
                  </a:lnTo>
                  <a:lnTo>
                    <a:pt x="5441007" y="5450814"/>
                  </a:lnTo>
                  <a:lnTo>
                    <a:pt x="5440996" y="130964"/>
                  </a:lnTo>
                  <a:lnTo>
                    <a:pt x="5437782" y="85743"/>
                  </a:lnTo>
                  <a:lnTo>
                    <a:pt x="5423636" y="47504"/>
                  </a:lnTo>
                  <a:lnTo>
                    <a:pt x="5393626" y="17494"/>
                  </a:lnTo>
                  <a:lnTo>
                    <a:pt x="5355387" y="3346"/>
                  </a:lnTo>
                  <a:lnTo>
                    <a:pt x="5310167" y="123"/>
                  </a:lnTo>
                  <a:lnTo>
                    <a:pt x="5279266" y="0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5666" y="6096337"/>
              <a:ext cx="4671060" cy="0"/>
            </a:xfrm>
            <a:custGeom>
              <a:avLst/>
              <a:gdLst/>
              <a:ahLst/>
              <a:cxnLst/>
              <a:rect l="l" t="t" r="r" b="b"/>
              <a:pathLst>
                <a:path w="4671060">
                  <a:moveTo>
                    <a:pt x="0" y="0"/>
                  </a:moveTo>
                  <a:lnTo>
                    <a:pt x="4670723" y="0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16100" y="2527300"/>
            <a:ext cx="31299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4A5DA"/>
                </a:solidFill>
                <a:latin typeface="AvenirNext-Medium"/>
                <a:cs typeface="AvenirNext-Medium"/>
              </a:rPr>
              <a:t>Integer </a:t>
            </a:r>
            <a:r>
              <a:rPr sz="3200" spc="-10" dirty="0">
                <a:solidFill>
                  <a:srgbClr val="34A5DA"/>
                </a:solidFill>
                <a:latin typeface="AvenirNext-Medium"/>
                <a:cs typeface="AvenirNext-Medium"/>
              </a:rPr>
              <a:t>numbers</a:t>
            </a:r>
            <a:endParaRPr sz="3200">
              <a:latin typeface="AvenirNext-Medium"/>
              <a:cs typeface="AvenirNext-Mediu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03147" y="3381649"/>
            <a:ext cx="5441315" cy="5582285"/>
          </a:xfrm>
          <a:custGeom>
            <a:avLst/>
            <a:gdLst/>
            <a:ahLst/>
            <a:cxnLst/>
            <a:rect l="l" t="t" r="r" b="b"/>
            <a:pathLst>
              <a:path w="5441315" h="5582284">
                <a:moveTo>
                  <a:pt x="5271575" y="0"/>
                </a:moveTo>
                <a:lnTo>
                  <a:pt x="170428" y="0"/>
                </a:lnTo>
                <a:lnTo>
                  <a:pt x="137599" y="129"/>
                </a:lnTo>
                <a:lnTo>
                  <a:pt x="89890" y="3507"/>
                </a:lnTo>
                <a:lnTo>
                  <a:pt x="49794" y="18338"/>
                </a:lnTo>
                <a:lnTo>
                  <a:pt x="18335" y="49797"/>
                </a:lnTo>
                <a:lnTo>
                  <a:pt x="3503" y="89893"/>
                </a:lnTo>
                <a:lnTo>
                  <a:pt x="126" y="137284"/>
                </a:lnTo>
                <a:lnTo>
                  <a:pt x="0" y="5412101"/>
                </a:lnTo>
                <a:lnTo>
                  <a:pt x="138" y="5444494"/>
                </a:lnTo>
                <a:lnTo>
                  <a:pt x="3507" y="5491896"/>
                </a:lnTo>
                <a:lnTo>
                  <a:pt x="18335" y="5531980"/>
                </a:lnTo>
                <a:lnTo>
                  <a:pt x="49794" y="5563439"/>
                </a:lnTo>
                <a:lnTo>
                  <a:pt x="89878" y="5578270"/>
                </a:lnTo>
                <a:lnTo>
                  <a:pt x="137281" y="5581648"/>
                </a:lnTo>
                <a:lnTo>
                  <a:pt x="169674" y="5581778"/>
                </a:lnTo>
                <a:lnTo>
                  <a:pt x="5270820" y="5581778"/>
                </a:lnTo>
                <a:lnTo>
                  <a:pt x="5329675" y="5580739"/>
                </a:lnTo>
                <a:lnTo>
                  <a:pt x="5371158" y="5573463"/>
                </a:lnTo>
                <a:lnTo>
                  <a:pt x="5408896" y="5549422"/>
                </a:lnTo>
                <a:lnTo>
                  <a:pt x="5432937" y="5511684"/>
                </a:lnTo>
                <a:lnTo>
                  <a:pt x="5440216" y="5470201"/>
                </a:lnTo>
                <a:lnTo>
                  <a:pt x="5441252" y="5412101"/>
                </a:lnTo>
                <a:lnTo>
                  <a:pt x="5441249" y="169677"/>
                </a:lnTo>
                <a:lnTo>
                  <a:pt x="5440202" y="111482"/>
                </a:lnTo>
                <a:lnTo>
                  <a:pt x="5432937" y="70093"/>
                </a:lnTo>
                <a:lnTo>
                  <a:pt x="5408896" y="32355"/>
                </a:lnTo>
                <a:lnTo>
                  <a:pt x="5371158" y="8314"/>
                </a:lnTo>
                <a:lnTo>
                  <a:pt x="5329770" y="1039"/>
                </a:lnTo>
                <a:lnTo>
                  <a:pt x="5271575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10500" y="2527300"/>
            <a:ext cx="360552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4A5DA"/>
                </a:solidFill>
                <a:latin typeface="AvenirNext-Medium"/>
                <a:cs typeface="AvenirNext-Medium"/>
              </a:rPr>
              <a:t>Fractional</a:t>
            </a:r>
            <a:r>
              <a:rPr sz="3200" spc="-180" dirty="0">
                <a:solidFill>
                  <a:srgbClr val="34A5DA"/>
                </a:solidFill>
                <a:latin typeface="AvenirNext-Medium"/>
                <a:cs typeface="AvenirNext-Medium"/>
              </a:rPr>
              <a:t> </a:t>
            </a:r>
            <a:r>
              <a:rPr sz="3200" spc="-10" dirty="0">
                <a:solidFill>
                  <a:srgbClr val="34A5DA"/>
                </a:solidFill>
                <a:latin typeface="AvenirNext-Medium"/>
                <a:cs typeface="AvenirNext-Medium"/>
              </a:rPr>
              <a:t>numbers</a:t>
            </a:r>
            <a:endParaRPr sz="3200">
              <a:latin typeface="AvenirNext-Medium"/>
              <a:cs typeface="AvenirNext-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4100" y="5156200"/>
            <a:ext cx="3948429" cy="170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96210" algn="l"/>
                <a:tab pos="3108960" algn="l"/>
                <a:tab pos="3521710" algn="l"/>
              </a:tabLst>
            </a:pPr>
            <a:r>
              <a:rPr sz="2700" b="1" dirty="0">
                <a:solidFill>
                  <a:srgbClr val="CC7832"/>
                </a:solidFill>
                <a:latin typeface="Menlo"/>
                <a:cs typeface="Menlo"/>
              </a:rPr>
              <a:t>int</a:t>
            </a:r>
            <a:r>
              <a:rPr sz="2700" b="1" spc="-5" dirty="0">
                <a:solidFill>
                  <a:srgbClr val="CC7832"/>
                </a:solidFill>
                <a:latin typeface="Menlo"/>
                <a:cs typeface="Menlo"/>
              </a:rPr>
              <a:t> </a:t>
            </a:r>
            <a:r>
              <a:rPr sz="2700" dirty="0">
                <a:solidFill>
                  <a:srgbClr val="9876AA"/>
                </a:solidFill>
                <a:latin typeface="Menlo"/>
                <a:cs typeface="Menlo"/>
              </a:rPr>
              <a:t>result</a:t>
            </a:r>
            <a:r>
              <a:rPr sz="27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2700" spc="-50" dirty="0">
                <a:solidFill>
                  <a:srgbClr val="B6C1CB"/>
                </a:solidFill>
                <a:latin typeface="Menlo"/>
                <a:cs typeface="Menlo"/>
              </a:rPr>
              <a:t>=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50" dirty="0">
                <a:solidFill>
                  <a:srgbClr val="6897BB"/>
                </a:solidFill>
                <a:latin typeface="Menlo"/>
                <a:cs typeface="Menlo"/>
              </a:rPr>
              <a:t>a</a:t>
            </a:r>
            <a:r>
              <a:rPr sz="2700" dirty="0">
                <a:solidFill>
                  <a:srgbClr val="6897BB"/>
                </a:solidFill>
                <a:latin typeface="Menlo"/>
                <a:cs typeface="Menlo"/>
              </a:rPr>
              <a:t>	</a:t>
            </a:r>
            <a:r>
              <a:rPr sz="2700" spc="-50" dirty="0">
                <a:solidFill>
                  <a:srgbClr val="B6C1CB"/>
                </a:solidFill>
                <a:latin typeface="Menlo"/>
                <a:cs typeface="Menlo"/>
              </a:rPr>
              <a:t>+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25" dirty="0">
                <a:solidFill>
                  <a:srgbClr val="6897BB"/>
                </a:solidFill>
                <a:latin typeface="Menlo"/>
                <a:cs typeface="Menlo"/>
              </a:rPr>
              <a:t>b</a:t>
            </a:r>
            <a:r>
              <a:rPr sz="2700" spc="-25" dirty="0">
                <a:solidFill>
                  <a:srgbClr val="B6C1CB"/>
                </a:solidFill>
                <a:latin typeface="Menlo"/>
                <a:cs typeface="Menlo"/>
              </a:rPr>
              <a:t>;</a:t>
            </a:r>
            <a:endParaRPr sz="2700">
              <a:latin typeface="Menlo"/>
              <a:cs typeface="Menlo"/>
            </a:endParaRPr>
          </a:p>
          <a:p>
            <a:pPr>
              <a:lnSpc>
                <a:spcPct val="100000"/>
              </a:lnSpc>
            </a:pPr>
            <a:endParaRPr sz="3100">
              <a:latin typeface="Menlo"/>
              <a:cs typeface="Menl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00">
              <a:latin typeface="Menlo"/>
              <a:cs typeface="Menlo"/>
            </a:endParaRPr>
          </a:p>
          <a:p>
            <a:pPr marL="12700">
              <a:lnSpc>
                <a:spcPct val="100000"/>
              </a:lnSpc>
              <a:tabLst>
                <a:tab pos="2076450" algn="l"/>
              </a:tabLst>
            </a:pPr>
            <a:r>
              <a:rPr sz="2700" dirty="0">
                <a:solidFill>
                  <a:srgbClr val="9876AA"/>
                </a:solidFill>
                <a:latin typeface="Menlo"/>
                <a:cs typeface="Menlo"/>
              </a:rPr>
              <a:t>result</a:t>
            </a:r>
            <a:r>
              <a:rPr sz="27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2700" spc="-25" dirty="0">
                <a:solidFill>
                  <a:srgbClr val="B6C1CB"/>
                </a:solidFill>
                <a:latin typeface="Menlo"/>
                <a:cs typeface="Menlo"/>
              </a:rPr>
              <a:t>==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25" dirty="0">
                <a:solidFill>
                  <a:srgbClr val="6897BB"/>
                </a:solidFill>
                <a:latin typeface="Menlo"/>
                <a:cs typeface="Menlo"/>
              </a:rPr>
              <a:t>40</a:t>
            </a:r>
            <a:endParaRPr sz="2700">
              <a:latin typeface="Menlo"/>
              <a:cs typeface="Menlo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035050" y="4012412"/>
          <a:ext cx="9395458" cy="982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50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24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07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marL="31750">
                        <a:lnSpc>
                          <a:spcPts val="3045"/>
                        </a:lnSpc>
                      </a:pPr>
                      <a:r>
                        <a:rPr sz="2700" b="1" spc="-25" dirty="0">
                          <a:solidFill>
                            <a:srgbClr val="CC7832"/>
                          </a:solidFill>
                          <a:latin typeface="Menlo"/>
                          <a:cs typeface="Menlo"/>
                        </a:rPr>
                        <a:t>int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5"/>
                        </a:lnSpc>
                      </a:pPr>
                      <a:r>
                        <a:rPr sz="2700" dirty="0">
                          <a:solidFill>
                            <a:srgbClr val="9876AA"/>
                          </a:solidFill>
                          <a:latin typeface="Menlo"/>
                          <a:cs typeface="Menlo"/>
                        </a:rPr>
                        <a:t>a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5"/>
                        </a:lnSpc>
                      </a:pPr>
                      <a:r>
                        <a:rPr sz="270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=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3045"/>
                        </a:lnSpc>
                      </a:pPr>
                      <a:r>
                        <a:rPr sz="2700" spc="-25" dirty="0">
                          <a:solidFill>
                            <a:srgbClr val="6897BB"/>
                          </a:solidFill>
                          <a:latin typeface="Menlo"/>
                          <a:cs typeface="Menlo"/>
                        </a:rPr>
                        <a:t>10</a:t>
                      </a:r>
                      <a:r>
                        <a:rPr sz="2700" spc="-25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;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0" algn="r">
                        <a:lnSpc>
                          <a:spcPts val="3045"/>
                        </a:lnSpc>
                      </a:pPr>
                      <a:r>
                        <a:rPr sz="2700" b="1" spc="-10" dirty="0">
                          <a:solidFill>
                            <a:srgbClr val="CC7832"/>
                          </a:solidFill>
                          <a:latin typeface="Menlo"/>
                          <a:cs typeface="Menlo"/>
                        </a:rPr>
                        <a:t>double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5"/>
                        </a:lnSpc>
                      </a:pPr>
                      <a:r>
                        <a:rPr sz="2700" dirty="0">
                          <a:solidFill>
                            <a:srgbClr val="9876AA"/>
                          </a:solidFill>
                          <a:latin typeface="Menlo"/>
                          <a:cs typeface="Menlo"/>
                        </a:rPr>
                        <a:t>x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5"/>
                        </a:lnSpc>
                      </a:pPr>
                      <a:r>
                        <a:rPr sz="270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=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045"/>
                        </a:lnSpc>
                      </a:pPr>
                      <a:r>
                        <a:rPr sz="2700" spc="-20" dirty="0">
                          <a:solidFill>
                            <a:srgbClr val="6897BB"/>
                          </a:solidFill>
                          <a:latin typeface="Menlo"/>
                          <a:cs typeface="Menlo"/>
                        </a:rPr>
                        <a:t>1.5</a:t>
                      </a:r>
                      <a:r>
                        <a:rPr sz="2700" spc="-2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;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marL="31750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b="1" spc="-25" dirty="0">
                          <a:solidFill>
                            <a:srgbClr val="CC7832"/>
                          </a:solidFill>
                          <a:latin typeface="Menlo"/>
                          <a:cs typeface="Menlo"/>
                        </a:rPr>
                        <a:t>int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dirty="0">
                          <a:solidFill>
                            <a:srgbClr val="9876AA"/>
                          </a:solidFill>
                          <a:latin typeface="Menlo"/>
                          <a:cs typeface="Menlo"/>
                        </a:rPr>
                        <a:t>b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=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spc="-25" dirty="0">
                          <a:solidFill>
                            <a:srgbClr val="6897BB"/>
                          </a:solidFill>
                          <a:latin typeface="Menlo"/>
                          <a:cs typeface="Menlo"/>
                        </a:rPr>
                        <a:t>30</a:t>
                      </a:r>
                      <a:r>
                        <a:rPr sz="2700" spc="-25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;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marR="95250" algn="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b="1" spc="-10" dirty="0">
                          <a:solidFill>
                            <a:srgbClr val="CC7832"/>
                          </a:solidFill>
                          <a:latin typeface="Menlo"/>
                          <a:cs typeface="Menlo"/>
                        </a:rPr>
                        <a:t>double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dirty="0">
                          <a:solidFill>
                            <a:srgbClr val="9876AA"/>
                          </a:solidFill>
                          <a:latin typeface="Menlo"/>
                          <a:cs typeface="Menlo"/>
                        </a:rPr>
                        <a:t>y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=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spc="-20" dirty="0">
                          <a:solidFill>
                            <a:srgbClr val="6897BB"/>
                          </a:solidFill>
                          <a:latin typeface="Menlo"/>
                          <a:cs typeface="Menlo"/>
                        </a:rPr>
                        <a:t>2.7</a:t>
                      </a:r>
                      <a:r>
                        <a:rPr sz="2700" spc="-2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;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7288410" y="6096337"/>
            <a:ext cx="4671060" cy="0"/>
          </a:xfrm>
          <a:custGeom>
            <a:avLst/>
            <a:gdLst/>
            <a:ahLst/>
            <a:cxnLst/>
            <a:rect l="l" t="t" r="r" b="b"/>
            <a:pathLst>
              <a:path w="4671059">
                <a:moveTo>
                  <a:pt x="0" y="0"/>
                </a:moveTo>
                <a:lnTo>
                  <a:pt x="4670723" y="0"/>
                </a:lnTo>
              </a:path>
            </a:pathLst>
          </a:custGeom>
          <a:ln w="2540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289800" y="5156200"/>
            <a:ext cx="4567555" cy="170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15335" algn="l"/>
                <a:tab pos="3728085" algn="l"/>
                <a:tab pos="4141470" algn="l"/>
              </a:tabLst>
            </a:pPr>
            <a:r>
              <a:rPr sz="2700" b="1" dirty="0">
                <a:solidFill>
                  <a:srgbClr val="CC7832"/>
                </a:solidFill>
                <a:latin typeface="Menlo"/>
                <a:cs typeface="Menlo"/>
              </a:rPr>
              <a:t>double</a:t>
            </a:r>
            <a:r>
              <a:rPr sz="2700" b="1" spc="-5" dirty="0">
                <a:solidFill>
                  <a:srgbClr val="CC7832"/>
                </a:solidFill>
                <a:latin typeface="Menlo"/>
                <a:cs typeface="Menlo"/>
              </a:rPr>
              <a:t> </a:t>
            </a:r>
            <a:r>
              <a:rPr sz="2700" dirty="0">
                <a:solidFill>
                  <a:srgbClr val="9876AA"/>
                </a:solidFill>
                <a:latin typeface="Menlo"/>
                <a:cs typeface="Menlo"/>
              </a:rPr>
              <a:t>result</a:t>
            </a:r>
            <a:r>
              <a:rPr sz="27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2700" spc="-50" dirty="0">
                <a:solidFill>
                  <a:srgbClr val="B6C1CB"/>
                </a:solidFill>
                <a:latin typeface="Menlo"/>
                <a:cs typeface="Menlo"/>
              </a:rPr>
              <a:t>=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60" dirty="0">
                <a:solidFill>
                  <a:srgbClr val="6897BB"/>
                </a:solidFill>
                <a:latin typeface="Menlo"/>
                <a:cs typeface="Menlo"/>
              </a:rPr>
              <a:t>x</a:t>
            </a:r>
            <a:r>
              <a:rPr sz="2700" dirty="0">
                <a:solidFill>
                  <a:srgbClr val="6897BB"/>
                </a:solidFill>
                <a:latin typeface="Menlo"/>
                <a:cs typeface="Menlo"/>
              </a:rPr>
              <a:t>	</a:t>
            </a:r>
            <a:r>
              <a:rPr sz="2700" spc="-50" dirty="0">
                <a:solidFill>
                  <a:srgbClr val="B6C1CB"/>
                </a:solidFill>
                <a:latin typeface="Menlo"/>
                <a:cs typeface="Menlo"/>
              </a:rPr>
              <a:t>+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25" dirty="0">
                <a:solidFill>
                  <a:srgbClr val="6897BB"/>
                </a:solidFill>
                <a:latin typeface="Menlo"/>
                <a:cs typeface="Menlo"/>
              </a:rPr>
              <a:t>y</a:t>
            </a:r>
            <a:r>
              <a:rPr sz="2700" spc="-25" dirty="0">
                <a:solidFill>
                  <a:srgbClr val="B6C1CB"/>
                </a:solidFill>
                <a:latin typeface="Menlo"/>
                <a:cs typeface="Menlo"/>
              </a:rPr>
              <a:t>;</a:t>
            </a:r>
            <a:endParaRPr sz="2700">
              <a:latin typeface="Menlo"/>
              <a:cs typeface="Menlo"/>
            </a:endParaRPr>
          </a:p>
          <a:p>
            <a:pPr>
              <a:lnSpc>
                <a:spcPct val="100000"/>
              </a:lnSpc>
            </a:pPr>
            <a:endParaRPr sz="3100">
              <a:latin typeface="Menlo"/>
              <a:cs typeface="Menl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00">
              <a:latin typeface="Menlo"/>
              <a:cs typeface="Menlo"/>
            </a:endParaRPr>
          </a:p>
          <a:p>
            <a:pPr marL="12700">
              <a:lnSpc>
                <a:spcPct val="100000"/>
              </a:lnSpc>
              <a:tabLst>
                <a:tab pos="2076450" algn="l"/>
              </a:tabLst>
            </a:pPr>
            <a:r>
              <a:rPr sz="2700" dirty="0">
                <a:solidFill>
                  <a:srgbClr val="9876AA"/>
                </a:solidFill>
                <a:latin typeface="Menlo"/>
                <a:cs typeface="Menlo"/>
              </a:rPr>
              <a:t>result</a:t>
            </a:r>
            <a:r>
              <a:rPr sz="27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2700" spc="-25" dirty="0">
                <a:solidFill>
                  <a:srgbClr val="B6C1CB"/>
                </a:solidFill>
                <a:latin typeface="Menlo"/>
                <a:cs typeface="Menlo"/>
              </a:rPr>
              <a:t>==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25" dirty="0">
                <a:solidFill>
                  <a:srgbClr val="6897BB"/>
                </a:solidFill>
                <a:latin typeface="Menlo"/>
                <a:cs typeface="Menlo"/>
              </a:rPr>
              <a:t>4.2</a:t>
            </a:r>
            <a:endParaRPr sz="2700">
              <a:latin typeface="Menlo"/>
              <a:cs typeface="Menl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37422" y="451792"/>
            <a:ext cx="31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838787"/>
                </a:solidFill>
                <a:latin typeface="DIN Alternate"/>
                <a:cs typeface="DIN Alternate"/>
              </a:rPr>
              <a:t>21</a:t>
            </a:r>
            <a:endParaRPr sz="2400">
              <a:latin typeface="DIN Alternate"/>
              <a:cs typeface="DIN Alternat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82600"/>
            <a:ext cx="71888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2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105" dirty="0">
                <a:solidFill>
                  <a:srgbClr val="838787"/>
                </a:solidFill>
                <a:latin typeface="DIN Alternate"/>
                <a:cs typeface="DIN Alternate"/>
              </a:rPr>
              <a:t>ARITHMETIC</a:t>
            </a:r>
            <a:r>
              <a:rPr sz="2400" b="1" spc="32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OPERATORS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OPERATORS</a:t>
            </a:r>
            <a:r>
              <a:rPr spc="-114" dirty="0"/>
              <a:t> </a:t>
            </a:r>
            <a:r>
              <a:rPr dirty="0"/>
              <a:t>BREAKDOWN:</a:t>
            </a:r>
            <a:r>
              <a:rPr spc="-100" dirty="0"/>
              <a:t> </a:t>
            </a:r>
            <a:r>
              <a:rPr spc="-10" dirty="0"/>
              <a:t>SUBTRACTION</a:t>
            </a:r>
          </a:p>
        </p:txBody>
      </p:sp>
      <p:sp>
        <p:nvSpPr>
          <p:cNvPr id="4" name="object 4"/>
          <p:cNvSpPr/>
          <p:nvPr/>
        </p:nvSpPr>
        <p:spPr>
          <a:xfrm>
            <a:off x="660523" y="3381649"/>
            <a:ext cx="5441315" cy="5582285"/>
          </a:xfrm>
          <a:custGeom>
            <a:avLst/>
            <a:gdLst/>
            <a:ahLst/>
            <a:cxnLst/>
            <a:rect l="l" t="t" r="r" b="b"/>
            <a:pathLst>
              <a:path w="5441315" h="5582284">
                <a:moveTo>
                  <a:pt x="5279266" y="0"/>
                </a:moveTo>
                <a:lnTo>
                  <a:pt x="162461" y="0"/>
                </a:lnTo>
                <a:lnTo>
                  <a:pt x="131144" y="123"/>
                </a:lnTo>
                <a:lnTo>
                  <a:pt x="85631" y="3346"/>
                </a:lnTo>
                <a:lnTo>
                  <a:pt x="47381" y="17494"/>
                </a:lnTo>
                <a:lnTo>
                  <a:pt x="17370" y="47504"/>
                </a:lnTo>
                <a:lnTo>
                  <a:pt x="3221" y="85754"/>
                </a:lnTo>
                <a:lnTo>
                  <a:pt x="0" y="130964"/>
                </a:lnTo>
                <a:lnTo>
                  <a:pt x="10" y="5450814"/>
                </a:lnTo>
                <a:lnTo>
                  <a:pt x="3225" y="5496034"/>
                </a:lnTo>
                <a:lnTo>
                  <a:pt x="17370" y="5534273"/>
                </a:lnTo>
                <a:lnTo>
                  <a:pt x="47381" y="5564283"/>
                </a:lnTo>
                <a:lnTo>
                  <a:pt x="85619" y="5578432"/>
                </a:lnTo>
                <a:lnTo>
                  <a:pt x="130840" y="5581654"/>
                </a:lnTo>
                <a:lnTo>
                  <a:pt x="161742" y="5581778"/>
                </a:lnTo>
                <a:lnTo>
                  <a:pt x="5278545" y="5581778"/>
                </a:lnTo>
                <a:lnTo>
                  <a:pt x="5334691" y="5580786"/>
                </a:lnTo>
                <a:lnTo>
                  <a:pt x="5374264" y="5573846"/>
                </a:lnTo>
                <a:lnTo>
                  <a:pt x="5410264" y="5550911"/>
                </a:lnTo>
                <a:lnTo>
                  <a:pt x="5433198" y="5514911"/>
                </a:lnTo>
                <a:lnTo>
                  <a:pt x="5440142" y="5475338"/>
                </a:lnTo>
                <a:lnTo>
                  <a:pt x="5441007" y="5450814"/>
                </a:lnTo>
                <a:lnTo>
                  <a:pt x="5440996" y="130964"/>
                </a:lnTo>
                <a:lnTo>
                  <a:pt x="5437782" y="85743"/>
                </a:lnTo>
                <a:lnTo>
                  <a:pt x="5423636" y="47504"/>
                </a:lnTo>
                <a:lnTo>
                  <a:pt x="5393626" y="17494"/>
                </a:lnTo>
                <a:lnTo>
                  <a:pt x="5355387" y="3346"/>
                </a:lnTo>
                <a:lnTo>
                  <a:pt x="5310167" y="123"/>
                </a:lnTo>
                <a:lnTo>
                  <a:pt x="5279266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16100" y="2527300"/>
            <a:ext cx="95999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06465" algn="l"/>
              </a:tabLst>
            </a:pPr>
            <a:r>
              <a:rPr sz="3200" dirty="0">
                <a:solidFill>
                  <a:srgbClr val="34A5DA"/>
                </a:solidFill>
                <a:latin typeface="AvenirNext-Medium"/>
                <a:cs typeface="AvenirNext-Medium"/>
              </a:rPr>
              <a:t>Integer </a:t>
            </a:r>
            <a:r>
              <a:rPr sz="3200" spc="-10" dirty="0">
                <a:solidFill>
                  <a:srgbClr val="34A5DA"/>
                </a:solidFill>
                <a:latin typeface="AvenirNext-Medium"/>
                <a:cs typeface="AvenirNext-Medium"/>
              </a:rPr>
              <a:t>numbers</a:t>
            </a:r>
            <a:r>
              <a:rPr sz="3200" dirty="0">
                <a:solidFill>
                  <a:srgbClr val="34A5DA"/>
                </a:solidFill>
                <a:latin typeface="AvenirNext-Medium"/>
                <a:cs typeface="AvenirNext-Medium"/>
              </a:rPr>
              <a:t>	Fractional</a:t>
            </a:r>
            <a:r>
              <a:rPr sz="3200" spc="-180" dirty="0">
                <a:solidFill>
                  <a:srgbClr val="34A5DA"/>
                </a:solidFill>
                <a:latin typeface="AvenirNext-Medium"/>
                <a:cs typeface="AvenirNext-Medium"/>
              </a:rPr>
              <a:t> </a:t>
            </a:r>
            <a:r>
              <a:rPr sz="3200" spc="-10" dirty="0">
                <a:solidFill>
                  <a:srgbClr val="34A5DA"/>
                </a:solidFill>
                <a:latin typeface="AvenirNext-Medium"/>
                <a:cs typeface="AvenirNext-Medium"/>
              </a:rPr>
              <a:t>numbers</a:t>
            </a:r>
            <a:endParaRPr sz="3200">
              <a:latin typeface="AvenirNext-Medium"/>
              <a:cs typeface="AvenirNext-Mediu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03147" y="3381649"/>
            <a:ext cx="5441315" cy="5582285"/>
          </a:xfrm>
          <a:custGeom>
            <a:avLst/>
            <a:gdLst/>
            <a:ahLst/>
            <a:cxnLst/>
            <a:rect l="l" t="t" r="r" b="b"/>
            <a:pathLst>
              <a:path w="5441315" h="5582284">
                <a:moveTo>
                  <a:pt x="5271575" y="0"/>
                </a:moveTo>
                <a:lnTo>
                  <a:pt x="170428" y="0"/>
                </a:lnTo>
                <a:lnTo>
                  <a:pt x="137599" y="129"/>
                </a:lnTo>
                <a:lnTo>
                  <a:pt x="89890" y="3507"/>
                </a:lnTo>
                <a:lnTo>
                  <a:pt x="49794" y="18338"/>
                </a:lnTo>
                <a:lnTo>
                  <a:pt x="18335" y="49797"/>
                </a:lnTo>
                <a:lnTo>
                  <a:pt x="3503" y="89893"/>
                </a:lnTo>
                <a:lnTo>
                  <a:pt x="126" y="137284"/>
                </a:lnTo>
                <a:lnTo>
                  <a:pt x="0" y="5412101"/>
                </a:lnTo>
                <a:lnTo>
                  <a:pt x="138" y="5444494"/>
                </a:lnTo>
                <a:lnTo>
                  <a:pt x="3507" y="5491896"/>
                </a:lnTo>
                <a:lnTo>
                  <a:pt x="18335" y="5531980"/>
                </a:lnTo>
                <a:lnTo>
                  <a:pt x="49794" y="5563439"/>
                </a:lnTo>
                <a:lnTo>
                  <a:pt x="89878" y="5578270"/>
                </a:lnTo>
                <a:lnTo>
                  <a:pt x="137281" y="5581648"/>
                </a:lnTo>
                <a:lnTo>
                  <a:pt x="169674" y="5581778"/>
                </a:lnTo>
                <a:lnTo>
                  <a:pt x="5270820" y="5581778"/>
                </a:lnTo>
                <a:lnTo>
                  <a:pt x="5329675" y="5580739"/>
                </a:lnTo>
                <a:lnTo>
                  <a:pt x="5371158" y="5573463"/>
                </a:lnTo>
                <a:lnTo>
                  <a:pt x="5408896" y="5549422"/>
                </a:lnTo>
                <a:lnTo>
                  <a:pt x="5432937" y="5511684"/>
                </a:lnTo>
                <a:lnTo>
                  <a:pt x="5440216" y="5470201"/>
                </a:lnTo>
                <a:lnTo>
                  <a:pt x="5441252" y="5412101"/>
                </a:lnTo>
                <a:lnTo>
                  <a:pt x="5441249" y="169677"/>
                </a:lnTo>
                <a:lnTo>
                  <a:pt x="5440202" y="111482"/>
                </a:lnTo>
                <a:lnTo>
                  <a:pt x="5432937" y="70093"/>
                </a:lnTo>
                <a:lnTo>
                  <a:pt x="5408896" y="32355"/>
                </a:lnTo>
                <a:lnTo>
                  <a:pt x="5371158" y="8314"/>
                </a:lnTo>
                <a:lnTo>
                  <a:pt x="5329770" y="1039"/>
                </a:lnTo>
                <a:lnTo>
                  <a:pt x="5271575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54100" y="5156200"/>
            <a:ext cx="394842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96210" algn="l"/>
                <a:tab pos="3108960" algn="l"/>
                <a:tab pos="3521710" algn="l"/>
              </a:tabLst>
            </a:pPr>
            <a:r>
              <a:rPr sz="2700" b="1" dirty="0">
                <a:solidFill>
                  <a:srgbClr val="CC7832"/>
                </a:solidFill>
                <a:latin typeface="Menlo"/>
                <a:cs typeface="Menlo"/>
              </a:rPr>
              <a:t>int</a:t>
            </a:r>
            <a:r>
              <a:rPr sz="2700" b="1" spc="-5" dirty="0">
                <a:solidFill>
                  <a:srgbClr val="CC7832"/>
                </a:solidFill>
                <a:latin typeface="Menlo"/>
                <a:cs typeface="Menlo"/>
              </a:rPr>
              <a:t> </a:t>
            </a:r>
            <a:r>
              <a:rPr sz="2700" dirty="0">
                <a:solidFill>
                  <a:srgbClr val="9876AA"/>
                </a:solidFill>
                <a:latin typeface="Menlo"/>
                <a:cs typeface="Menlo"/>
              </a:rPr>
              <a:t>result</a:t>
            </a:r>
            <a:r>
              <a:rPr sz="27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2700" spc="-50" dirty="0">
                <a:solidFill>
                  <a:srgbClr val="B6C1CB"/>
                </a:solidFill>
                <a:latin typeface="Menlo"/>
                <a:cs typeface="Menlo"/>
              </a:rPr>
              <a:t>=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50" dirty="0">
                <a:solidFill>
                  <a:srgbClr val="6897BB"/>
                </a:solidFill>
                <a:latin typeface="Menlo"/>
                <a:cs typeface="Menlo"/>
              </a:rPr>
              <a:t>a</a:t>
            </a:r>
            <a:r>
              <a:rPr sz="2700" dirty="0">
                <a:solidFill>
                  <a:srgbClr val="6897BB"/>
                </a:solidFill>
                <a:latin typeface="Menlo"/>
                <a:cs typeface="Menlo"/>
              </a:rPr>
              <a:t>	</a:t>
            </a:r>
            <a:r>
              <a:rPr sz="2700" spc="-50" dirty="0">
                <a:solidFill>
                  <a:srgbClr val="B6C1CB"/>
                </a:solidFill>
                <a:latin typeface="Menlo"/>
                <a:cs typeface="Menlo"/>
              </a:rPr>
              <a:t>-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25" dirty="0">
                <a:solidFill>
                  <a:srgbClr val="6897BB"/>
                </a:solidFill>
                <a:latin typeface="Menlo"/>
                <a:cs typeface="Menlo"/>
              </a:rPr>
              <a:t>b</a:t>
            </a:r>
            <a:r>
              <a:rPr sz="2700" spc="-25" dirty="0">
                <a:solidFill>
                  <a:srgbClr val="B6C1CB"/>
                </a:solidFill>
                <a:latin typeface="Menlo"/>
                <a:cs typeface="Menlo"/>
              </a:rPr>
              <a:t>;</a:t>
            </a:r>
            <a:endParaRPr sz="2700">
              <a:latin typeface="Menlo"/>
              <a:cs typeface="Menl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5666" y="6096337"/>
            <a:ext cx="4671060" cy="0"/>
          </a:xfrm>
          <a:custGeom>
            <a:avLst/>
            <a:gdLst/>
            <a:ahLst/>
            <a:cxnLst/>
            <a:rect l="l" t="t" r="r" b="b"/>
            <a:pathLst>
              <a:path w="4671060">
                <a:moveTo>
                  <a:pt x="0" y="0"/>
                </a:moveTo>
                <a:lnTo>
                  <a:pt x="4670723" y="0"/>
                </a:lnTo>
              </a:path>
            </a:pathLst>
          </a:custGeom>
          <a:ln w="2540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54100" y="6426200"/>
            <a:ext cx="25031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6450" algn="l"/>
              </a:tabLst>
            </a:pPr>
            <a:r>
              <a:rPr sz="2700" dirty="0">
                <a:solidFill>
                  <a:srgbClr val="9876AA"/>
                </a:solidFill>
                <a:latin typeface="Menlo"/>
                <a:cs typeface="Menlo"/>
              </a:rPr>
              <a:t>result</a:t>
            </a:r>
            <a:r>
              <a:rPr sz="27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2700" spc="-25" dirty="0">
                <a:solidFill>
                  <a:srgbClr val="B6C1CB"/>
                </a:solidFill>
                <a:latin typeface="Menlo"/>
                <a:cs typeface="Menlo"/>
              </a:rPr>
              <a:t>==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25" dirty="0">
                <a:solidFill>
                  <a:srgbClr val="6897BB"/>
                </a:solidFill>
                <a:latin typeface="Menlo"/>
                <a:cs typeface="Menlo"/>
              </a:rPr>
              <a:t>10</a:t>
            </a:r>
            <a:endParaRPr sz="2700">
              <a:latin typeface="Menlo"/>
              <a:cs typeface="Menlo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035050" y="4012412"/>
          <a:ext cx="9395458" cy="982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50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24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07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marL="31750">
                        <a:lnSpc>
                          <a:spcPts val="3045"/>
                        </a:lnSpc>
                      </a:pPr>
                      <a:r>
                        <a:rPr sz="2700" b="1" spc="-25" dirty="0">
                          <a:solidFill>
                            <a:srgbClr val="CC7832"/>
                          </a:solidFill>
                          <a:latin typeface="Menlo"/>
                          <a:cs typeface="Menlo"/>
                        </a:rPr>
                        <a:t>int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5"/>
                        </a:lnSpc>
                      </a:pPr>
                      <a:r>
                        <a:rPr sz="2700" dirty="0">
                          <a:solidFill>
                            <a:srgbClr val="9876AA"/>
                          </a:solidFill>
                          <a:latin typeface="Menlo"/>
                          <a:cs typeface="Menlo"/>
                        </a:rPr>
                        <a:t>a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5"/>
                        </a:lnSpc>
                      </a:pPr>
                      <a:r>
                        <a:rPr sz="270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=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3045"/>
                        </a:lnSpc>
                      </a:pPr>
                      <a:r>
                        <a:rPr sz="2700" spc="-25" dirty="0">
                          <a:solidFill>
                            <a:srgbClr val="6897BB"/>
                          </a:solidFill>
                          <a:latin typeface="Menlo"/>
                          <a:cs typeface="Menlo"/>
                        </a:rPr>
                        <a:t>30</a:t>
                      </a:r>
                      <a:r>
                        <a:rPr sz="2700" spc="-25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;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0" algn="r">
                        <a:lnSpc>
                          <a:spcPts val="3045"/>
                        </a:lnSpc>
                      </a:pPr>
                      <a:r>
                        <a:rPr sz="2700" b="1" spc="-10" dirty="0">
                          <a:solidFill>
                            <a:srgbClr val="CC7832"/>
                          </a:solidFill>
                          <a:latin typeface="Menlo"/>
                          <a:cs typeface="Menlo"/>
                        </a:rPr>
                        <a:t>double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5"/>
                        </a:lnSpc>
                      </a:pPr>
                      <a:r>
                        <a:rPr sz="2700" dirty="0">
                          <a:solidFill>
                            <a:srgbClr val="9876AA"/>
                          </a:solidFill>
                          <a:latin typeface="Menlo"/>
                          <a:cs typeface="Menlo"/>
                        </a:rPr>
                        <a:t>x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5"/>
                        </a:lnSpc>
                      </a:pPr>
                      <a:r>
                        <a:rPr sz="270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=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045"/>
                        </a:lnSpc>
                      </a:pPr>
                      <a:r>
                        <a:rPr sz="2700" spc="-20" dirty="0">
                          <a:solidFill>
                            <a:srgbClr val="6897BB"/>
                          </a:solidFill>
                          <a:latin typeface="Menlo"/>
                          <a:cs typeface="Menlo"/>
                        </a:rPr>
                        <a:t>5.4</a:t>
                      </a:r>
                      <a:r>
                        <a:rPr sz="2700" spc="-2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;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marL="31750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b="1" spc="-25" dirty="0">
                          <a:solidFill>
                            <a:srgbClr val="CC7832"/>
                          </a:solidFill>
                          <a:latin typeface="Menlo"/>
                          <a:cs typeface="Menlo"/>
                        </a:rPr>
                        <a:t>int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dirty="0">
                          <a:solidFill>
                            <a:srgbClr val="9876AA"/>
                          </a:solidFill>
                          <a:latin typeface="Menlo"/>
                          <a:cs typeface="Menlo"/>
                        </a:rPr>
                        <a:t>b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=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spc="-25" dirty="0">
                          <a:solidFill>
                            <a:srgbClr val="6897BB"/>
                          </a:solidFill>
                          <a:latin typeface="Menlo"/>
                          <a:cs typeface="Menlo"/>
                        </a:rPr>
                        <a:t>20</a:t>
                      </a:r>
                      <a:r>
                        <a:rPr sz="2700" spc="-25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;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marR="95250" algn="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b="1" spc="-10" dirty="0">
                          <a:solidFill>
                            <a:srgbClr val="CC7832"/>
                          </a:solidFill>
                          <a:latin typeface="Menlo"/>
                          <a:cs typeface="Menlo"/>
                        </a:rPr>
                        <a:t>double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dirty="0">
                          <a:solidFill>
                            <a:srgbClr val="9876AA"/>
                          </a:solidFill>
                          <a:latin typeface="Menlo"/>
                          <a:cs typeface="Menlo"/>
                        </a:rPr>
                        <a:t>y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=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spc="-20" dirty="0">
                          <a:solidFill>
                            <a:srgbClr val="6897BB"/>
                          </a:solidFill>
                          <a:latin typeface="Menlo"/>
                          <a:cs typeface="Menlo"/>
                        </a:rPr>
                        <a:t>1.6</a:t>
                      </a:r>
                      <a:r>
                        <a:rPr sz="2700" spc="-2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;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7289800" y="5156200"/>
            <a:ext cx="456755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15335" algn="l"/>
                <a:tab pos="3728085" algn="l"/>
                <a:tab pos="4141470" algn="l"/>
              </a:tabLst>
            </a:pPr>
            <a:r>
              <a:rPr sz="2700" b="1" dirty="0">
                <a:solidFill>
                  <a:srgbClr val="CC7832"/>
                </a:solidFill>
                <a:latin typeface="Menlo"/>
                <a:cs typeface="Menlo"/>
              </a:rPr>
              <a:t>double</a:t>
            </a:r>
            <a:r>
              <a:rPr sz="2700" b="1" spc="-5" dirty="0">
                <a:solidFill>
                  <a:srgbClr val="CC7832"/>
                </a:solidFill>
                <a:latin typeface="Menlo"/>
                <a:cs typeface="Menlo"/>
              </a:rPr>
              <a:t> </a:t>
            </a:r>
            <a:r>
              <a:rPr sz="2700" dirty="0">
                <a:solidFill>
                  <a:srgbClr val="9876AA"/>
                </a:solidFill>
                <a:latin typeface="Menlo"/>
                <a:cs typeface="Menlo"/>
              </a:rPr>
              <a:t>result</a:t>
            </a:r>
            <a:r>
              <a:rPr sz="27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2700" spc="-50" dirty="0">
                <a:solidFill>
                  <a:srgbClr val="B6C1CB"/>
                </a:solidFill>
                <a:latin typeface="Menlo"/>
                <a:cs typeface="Menlo"/>
              </a:rPr>
              <a:t>=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60" dirty="0">
                <a:solidFill>
                  <a:srgbClr val="6897BB"/>
                </a:solidFill>
                <a:latin typeface="Menlo"/>
                <a:cs typeface="Menlo"/>
              </a:rPr>
              <a:t>x</a:t>
            </a:r>
            <a:r>
              <a:rPr sz="2700" dirty="0">
                <a:solidFill>
                  <a:srgbClr val="6897BB"/>
                </a:solidFill>
                <a:latin typeface="Menlo"/>
                <a:cs typeface="Menlo"/>
              </a:rPr>
              <a:t>	</a:t>
            </a:r>
            <a:r>
              <a:rPr sz="2700" spc="-50" dirty="0">
                <a:solidFill>
                  <a:srgbClr val="B6C1CB"/>
                </a:solidFill>
                <a:latin typeface="Menlo"/>
                <a:cs typeface="Menlo"/>
              </a:rPr>
              <a:t>-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25" dirty="0">
                <a:solidFill>
                  <a:srgbClr val="6897BB"/>
                </a:solidFill>
                <a:latin typeface="Menlo"/>
                <a:cs typeface="Menlo"/>
              </a:rPr>
              <a:t>y</a:t>
            </a:r>
            <a:r>
              <a:rPr sz="2700" spc="-25" dirty="0">
                <a:solidFill>
                  <a:srgbClr val="B6C1CB"/>
                </a:solidFill>
                <a:latin typeface="Menlo"/>
                <a:cs typeface="Menlo"/>
              </a:rPr>
              <a:t>;</a:t>
            </a:r>
            <a:endParaRPr sz="2700">
              <a:latin typeface="Menlo"/>
              <a:cs typeface="Menl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88410" y="6096337"/>
            <a:ext cx="4671060" cy="0"/>
          </a:xfrm>
          <a:custGeom>
            <a:avLst/>
            <a:gdLst/>
            <a:ahLst/>
            <a:cxnLst/>
            <a:rect l="l" t="t" r="r" b="b"/>
            <a:pathLst>
              <a:path w="4671059">
                <a:moveTo>
                  <a:pt x="0" y="0"/>
                </a:moveTo>
                <a:lnTo>
                  <a:pt x="4670723" y="0"/>
                </a:lnTo>
              </a:path>
            </a:pathLst>
          </a:custGeom>
          <a:ln w="2540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289800" y="6426200"/>
            <a:ext cx="270954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6450" algn="l"/>
              </a:tabLst>
            </a:pPr>
            <a:r>
              <a:rPr sz="2700" dirty="0">
                <a:solidFill>
                  <a:srgbClr val="9876AA"/>
                </a:solidFill>
                <a:latin typeface="Menlo"/>
                <a:cs typeface="Menlo"/>
              </a:rPr>
              <a:t>result</a:t>
            </a:r>
            <a:r>
              <a:rPr sz="27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2700" spc="-25" dirty="0">
                <a:solidFill>
                  <a:srgbClr val="B6C1CB"/>
                </a:solidFill>
                <a:latin typeface="Menlo"/>
                <a:cs typeface="Menlo"/>
              </a:rPr>
              <a:t>==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25" dirty="0">
                <a:solidFill>
                  <a:srgbClr val="6897BB"/>
                </a:solidFill>
                <a:latin typeface="Menlo"/>
                <a:cs typeface="Menlo"/>
              </a:rPr>
              <a:t>3.8</a:t>
            </a:r>
            <a:endParaRPr sz="2700">
              <a:latin typeface="Menlo"/>
              <a:cs typeface="Menl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37422" y="451792"/>
            <a:ext cx="31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838787"/>
                </a:solidFill>
                <a:latin typeface="DIN Alternate"/>
                <a:cs typeface="DIN Alternate"/>
              </a:rPr>
              <a:t>22</a:t>
            </a:r>
            <a:endParaRPr sz="2400">
              <a:latin typeface="DIN Alternate"/>
              <a:cs typeface="DIN Alternat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82600"/>
            <a:ext cx="71888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2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105" dirty="0">
                <a:solidFill>
                  <a:srgbClr val="838787"/>
                </a:solidFill>
                <a:latin typeface="DIN Alternate"/>
                <a:cs typeface="DIN Alternate"/>
              </a:rPr>
              <a:t>ARITHMETIC</a:t>
            </a:r>
            <a:r>
              <a:rPr sz="2400" b="1" spc="32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OPERATORS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OPERATORS</a:t>
            </a:r>
            <a:r>
              <a:rPr spc="-105" dirty="0"/>
              <a:t> </a:t>
            </a:r>
            <a:r>
              <a:rPr dirty="0"/>
              <a:t>BREAKDOWN:</a:t>
            </a:r>
            <a:r>
              <a:rPr spc="-100" dirty="0"/>
              <a:t> </a:t>
            </a:r>
            <a:r>
              <a:rPr spc="-50" dirty="0"/>
              <a:t>MULTIPLICATION</a:t>
            </a:r>
          </a:p>
        </p:txBody>
      </p:sp>
      <p:sp>
        <p:nvSpPr>
          <p:cNvPr id="4" name="object 4"/>
          <p:cNvSpPr/>
          <p:nvPr/>
        </p:nvSpPr>
        <p:spPr>
          <a:xfrm>
            <a:off x="660523" y="3381649"/>
            <a:ext cx="5441315" cy="5582285"/>
          </a:xfrm>
          <a:custGeom>
            <a:avLst/>
            <a:gdLst/>
            <a:ahLst/>
            <a:cxnLst/>
            <a:rect l="l" t="t" r="r" b="b"/>
            <a:pathLst>
              <a:path w="5441315" h="5582284">
                <a:moveTo>
                  <a:pt x="5279266" y="0"/>
                </a:moveTo>
                <a:lnTo>
                  <a:pt x="162461" y="0"/>
                </a:lnTo>
                <a:lnTo>
                  <a:pt x="131144" y="123"/>
                </a:lnTo>
                <a:lnTo>
                  <a:pt x="85631" y="3346"/>
                </a:lnTo>
                <a:lnTo>
                  <a:pt x="47381" y="17494"/>
                </a:lnTo>
                <a:lnTo>
                  <a:pt x="17370" y="47504"/>
                </a:lnTo>
                <a:lnTo>
                  <a:pt x="3221" y="85754"/>
                </a:lnTo>
                <a:lnTo>
                  <a:pt x="0" y="130964"/>
                </a:lnTo>
                <a:lnTo>
                  <a:pt x="10" y="5450814"/>
                </a:lnTo>
                <a:lnTo>
                  <a:pt x="3225" y="5496034"/>
                </a:lnTo>
                <a:lnTo>
                  <a:pt x="17370" y="5534273"/>
                </a:lnTo>
                <a:lnTo>
                  <a:pt x="47381" y="5564283"/>
                </a:lnTo>
                <a:lnTo>
                  <a:pt x="85619" y="5578432"/>
                </a:lnTo>
                <a:lnTo>
                  <a:pt x="130840" y="5581654"/>
                </a:lnTo>
                <a:lnTo>
                  <a:pt x="161742" y="5581778"/>
                </a:lnTo>
                <a:lnTo>
                  <a:pt x="5278545" y="5581778"/>
                </a:lnTo>
                <a:lnTo>
                  <a:pt x="5334691" y="5580786"/>
                </a:lnTo>
                <a:lnTo>
                  <a:pt x="5374264" y="5573846"/>
                </a:lnTo>
                <a:lnTo>
                  <a:pt x="5410264" y="5550911"/>
                </a:lnTo>
                <a:lnTo>
                  <a:pt x="5433198" y="5514911"/>
                </a:lnTo>
                <a:lnTo>
                  <a:pt x="5440142" y="5475338"/>
                </a:lnTo>
                <a:lnTo>
                  <a:pt x="5441007" y="5450814"/>
                </a:lnTo>
                <a:lnTo>
                  <a:pt x="5440996" y="130964"/>
                </a:lnTo>
                <a:lnTo>
                  <a:pt x="5437782" y="85743"/>
                </a:lnTo>
                <a:lnTo>
                  <a:pt x="5423636" y="47504"/>
                </a:lnTo>
                <a:lnTo>
                  <a:pt x="5393626" y="17494"/>
                </a:lnTo>
                <a:lnTo>
                  <a:pt x="5355387" y="3346"/>
                </a:lnTo>
                <a:lnTo>
                  <a:pt x="5310167" y="123"/>
                </a:lnTo>
                <a:lnTo>
                  <a:pt x="5279266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16100" y="2527300"/>
            <a:ext cx="95999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06465" algn="l"/>
              </a:tabLst>
            </a:pPr>
            <a:r>
              <a:rPr sz="3200" dirty="0">
                <a:solidFill>
                  <a:srgbClr val="34A5DA"/>
                </a:solidFill>
                <a:latin typeface="AvenirNext-Medium"/>
                <a:cs typeface="AvenirNext-Medium"/>
              </a:rPr>
              <a:t>Integer </a:t>
            </a:r>
            <a:r>
              <a:rPr sz="3200" spc="-10" dirty="0">
                <a:solidFill>
                  <a:srgbClr val="34A5DA"/>
                </a:solidFill>
                <a:latin typeface="AvenirNext-Medium"/>
                <a:cs typeface="AvenirNext-Medium"/>
              </a:rPr>
              <a:t>numbers</a:t>
            </a:r>
            <a:r>
              <a:rPr sz="3200" dirty="0">
                <a:solidFill>
                  <a:srgbClr val="34A5DA"/>
                </a:solidFill>
                <a:latin typeface="AvenirNext-Medium"/>
                <a:cs typeface="AvenirNext-Medium"/>
              </a:rPr>
              <a:t>	Fractional</a:t>
            </a:r>
            <a:r>
              <a:rPr sz="3200" spc="-180" dirty="0">
                <a:solidFill>
                  <a:srgbClr val="34A5DA"/>
                </a:solidFill>
                <a:latin typeface="AvenirNext-Medium"/>
                <a:cs typeface="AvenirNext-Medium"/>
              </a:rPr>
              <a:t> </a:t>
            </a:r>
            <a:r>
              <a:rPr sz="3200" spc="-10" dirty="0">
                <a:solidFill>
                  <a:srgbClr val="34A5DA"/>
                </a:solidFill>
                <a:latin typeface="AvenirNext-Medium"/>
                <a:cs typeface="AvenirNext-Medium"/>
              </a:rPr>
              <a:t>numbers</a:t>
            </a:r>
            <a:endParaRPr sz="3200">
              <a:latin typeface="AvenirNext-Medium"/>
              <a:cs typeface="AvenirNext-Mediu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03147" y="3381649"/>
            <a:ext cx="5441315" cy="5582285"/>
          </a:xfrm>
          <a:custGeom>
            <a:avLst/>
            <a:gdLst/>
            <a:ahLst/>
            <a:cxnLst/>
            <a:rect l="l" t="t" r="r" b="b"/>
            <a:pathLst>
              <a:path w="5441315" h="5582284">
                <a:moveTo>
                  <a:pt x="5271575" y="0"/>
                </a:moveTo>
                <a:lnTo>
                  <a:pt x="170428" y="0"/>
                </a:lnTo>
                <a:lnTo>
                  <a:pt x="137599" y="129"/>
                </a:lnTo>
                <a:lnTo>
                  <a:pt x="89890" y="3507"/>
                </a:lnTo>
                <a:lnTo>
                  <a:pt x="49794" y="18338"/>
                </a:lnTo>
                <a:lnTo>
                  <a:pt x="18335" y="49797"/>
                </a:lnTo>
                <a:lnTo>
                  <a:pt x="3503" y="89893"/>
                </a:lnTo>
                <a:lnTo>
                  <a:pt x="126" y="137284"/>
                </a:lnTo>
                <a:lnTo>
                  <a:pt x="0" y="5412101"/>
                </a:lnTo>
                <a:lnTo>
                  <a:pt x="138" y="5444494"/>
                </a:lnTo>
                <a:lnTo>
                  <a:pt x="3507" y="5491896"/>
                </a:lnTo>
                <a:lnTo>
                  <a:pt x="18335" y="5531980"/>
                </a:lnTo>
                <a:lnTo>
                  <a:pt x="49794" y="5563439"/>
                </a:lnTo>
                <a:lnTo>
                  <a:pt x="89878" y="5578270"/>
                </a:lnTo>
                <a:lnTo>
                  <a:pt x="137281" y="5581648"/>
                </a:lnTo>
                <a:lnTo>
                  <a:pt x="169674" y="5581778"/>
                </a:lnTo>
                <a:lnTo>
                  <a:pt x="5270820" y="5581778"/>
                </a:lnTo>
                <a:lnTo>
                  <a:pt x="5329675" y="5580739"/>
                </a:lnTo>
                <a:lnTo>
                  <a:pt x="5371158" y="5573463"/>
                </a:lnTo>
                <a:lnTo>
                  <a:pt x="5408896" y="5549422"/>
                </a:lnTo>
                <a:lnTo>
                  <a:pt x="5432937" y="5511684"/>
                </a:lnTo>
                <a:lnTo>
                  <a:pt x="5440216" y="5470201"/>
                </a:lnTo>
                <a:lnTo>
                  <a:pt x="5441252" y="5412101"/>
                </a:lnTo>
                <a:lnTo>
                  <a:pt x="5441249" y="169677"/>
                </a:lnTo>
                <a:lnTo>
                  <a:pt x="5440202" y="111482"/>
                </a:lnTo>
                <a:lnTo>
                  <a:pt x="5432937" y="70093"/>
                </a:lnTo>
                <a:lnTo>
                  <a:pt x="5408896" y="32355"/>
                </a:lnTo>
                <a:lnTo>
                  <a:pt x="5371158" y="8314"/>
                </a:lnTo>
                <a:lnTo>
                  <a:pt x="5329770" y="1039"/>
                </a:lnTo>
                <a:lnTo>
                  <a:pt x="5271575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54100" y="5156200"/>
            <a:ext cx="394842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96210" algn="l"/>
                <a:tab pos="3108960" algn="l"/>
                <a:tab pos="3521710" algn="l"/>
              </a:tabLst>
            </a:pPr>
            <a:r>
              <a:rPr sz="2700" b="1" dirty="0">
                <a:solidFill>
                  <a:srgbClr val="CC7832"/>
                </a:solidFill>
                <a:latin typeface="Menlo"/>
                <a:cs typeface="Menlo"/>
              </a:rPr>
              <a:t>int</a:t>
            </a:r>
            <a:r>
              <a:rPr sz="2700" b="1" spc="-5" dirty="0">
                <a:solidFill>
                  <a:srgbClr val="CC7832"/>
                </a:solidFill>
                <a:latin typeface="Menlo"/>
                <a:cs typeface="Menlo"/>
              </a:rPr>
              <a:t> </a:t>
            </a:r>
            <a:r>
              <a:rPr sz="2700" dirty="0">
                <a:solidFill>
                  <a:srgbClr val="9876AA"/>
                </a:solidFill>
                <a:latin typeface="Menlo"/>
                <a:cs typeface="Menlo"/>
              </a:rPr>
              <a:t>result</a:t>
            </a:r>
            <a:r>
              <a:rPr sz="27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2700" spc="-50" dirty="0">
                <a:solidFill>
                  <a:srgbClr val="B6C1CB"/>
                </a:solidFill>
                <a:latin typeface="Menlo"/>
                <a:cs typeface="Menlo"/>
              </a:rPr>
              <a:t>=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50" dirty="0">
                <a:solidFill>
                  <a:srgbClr val="6897BB"/>
                </a:solidFill>
                <a:latin typeface="Menlo"/>
                <a:cs typeface="Menlo"/>
              </a:rPr>
              <a:t>a</a:t>
            </a:r>
            <a:r>
              <a:rPr sz="2700" dirty="0">
                <a:solidFill>
                  <a:srgbClr val="6897BB"/>
                </a:solidFill>
                <a:latin typeface="Menlo"/>
                <a:cs typeface="Menlo"/>
              </a:rPr>
              <a:t>	</a:t>
            </a:r>
            <a:r>
              <a:rPr sz="2700" spc="-50" dirty="0">
                <a:solidFill>
                  <a:srgbClr val="B6C1CB"/>
                </a:solidFill>
                <a:latin typeface="Menlo"/>
                <a:cs typeface="Menlo"/>
              </a:rPr>
              <a:t>*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25" dirty="0">
                <a:solidFill>
                  <a:srgbClr val="6897BB"/>
                </a:solidFill>
                <a:latin typeface="Menlo"/>
                <a:cs typeface="Menlo"/>
              </a:rPr>
              <a:t>b</a:t>
            </a:r>
            <a:r>
              <a:rPr sz="2700" spc="-25" dirty="0">
                <a:solidFill>
                  <a:srgbClr val="B6C1CB"/>
                </a:solidFill>
                <a:latin typeface="Menlo"/>
                <a:cs typeface="Menlo"/>
              </a:rPr>
              <a:t>;</a:t>
            </a:r>
            <a:endParaRPr sz="2700">
              <a:latin typeface="Menlo"/>
              <a:cs typeface="Menl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5666" y="6096337"/>
            <a:ext cx="4671060" cy="0"/>
          </a:xfrm>
          <a:custGeom>
            <a:avLst/>
            <a:gdLst/>
            <a:ahLst/>
            <a:cxnLst/>
            <a:rect l="l" t="t" r="r" b="b"/>
            <a:pathLst>
              <a:path w="4671060">
                <a:moveTo>
                  <a:pt x="0" y="0"/>
                </a:moveTo>
                <a:lnTo>
                  <a:pt x="4670723" y="0"/>
                </a:lnTo>
              </a:path>
            </a:pathLst>
          </a:custGeom>
          <a:ln w="2540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54100" y="6426200"/>
            <a:ext cx="229679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6450" algn="l"/>
              </a:tabLst>
            </a:pPr>
            <a:r>
              <a:rPr sz="2700" dirty="0">
                <a:solidFill>
                  <a:srgbClr val="9876AA"/>
                </a:solidFill>
                <a:latin typeface="Menlo"/>
                <a:cs typeface="Menlo"/>
              </a:rPr>
              <a:t>result</a:t>
            </a:r>
            <a:r>
              <a:rPr sz="27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2700" spc="-25" dirty="0">
                <a:solidFill>
                  <a:srgbClr val="B6C1CB"/>
                </a:solidFill>
                <a:latin typeface="Menlo"/>
                <a:cs typeface="Menlo"/>
              </a:rPr>
              <a:t>==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50" dirty="0">
                <a:solidFill>
                  <a:srgbClr val="6897BB"/>
                </a:solidFill>
                <a:latin typeface="Menlo"/>
                <a:cs typeface="Menlo"/>
              </a:rPr>
              <a:t>8</a:t>
            </a:r>
            <a:endParaRPr sz="2700">
              <a:latin typeface="Menlo"/>
              <a:cs typeface="Menlo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035050" y="4012412"/>
          <a:ext cx="9395458" cy="982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1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77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07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marL="31750">
                        <a:lnSpc>
                          <a:spcPts val="3045"/>
                        </a:lnSpc>
                      </a:pPr>
                      <a:r>
                        <a:rPr sz="2700" b="1" spc="-25" dirty="0">
                          <a:solidFill>
                            <a:srgbClr val="CC7832"/>
                          </a:solidFill>
                          <a:latin typeface="Menlo"/>
                          <a:cs typeface="Menlo"/>
                        </a:rPr>
                        <a:t>int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5"/>
                        </a:lnSpc>
                      </a:pPr>
                      <a:r>
                        <a:rPr sz="2700" dirty="0">
                          <a:solidFill>
                            <a:srgbClr val="9876AA"/>
                          </a:solidFill>
                          <a:latin typeface="Menlo"/>
                          <a:cs typeface="Menlo"/>
                        </a:rPr>
                        <a:t>a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5"/>
                        </a:lnSpc>
                      </a:pPr>
                      <a:r>
                        <a:rPr sz="270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=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3045"/>
                        </a:lnSpc>
                      </a:pPr>
                      <a:r>
                        <a:rPr sz="2700" spc="-25" dirty="0">
                          <a:solidFill>
                            <a:srgbClr val="6897BB"/>
                          </a:solidFill>
                          <a:latin typeface="Menlo"/>
                          <a:cs typeface="Menlo"/>
                        </a:rPr>
                        <a:t>2</a:t>
                      </a:r>
                      <a:r>
                        <a:rPr sz="2700" spc="-25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;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0" algn="r">
                        <a:lnSpc>
                          <a:spcPts val="3045"/>
                        </a:lnSpc>
                      </a:pPr>
                      <a:r>
                        <a:rPr sz="2700" b="1" spc="-10" dirty="0">
                          <a:solidFill>
                            <a:srgbClr val="CC7832"/>
                          </a:solidFill>
                          <a:latin typeface="Menlo"/>
                          <a:cs typeface="Menlo"/>
                        </a:rPr>
                        <a:t>double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5"/>
                        </a:lnSpc>
                      </a:pPr>
                      <a:r>
                        <a:rPr sz="2700" dirty="0">
                          <a:solidFill>
                            <a:srgbClr val="9876AA"/>
                          </a:solidFill>
                          <a:latin typeface="Menlo"/>
                          <a:cs typeface="Menlo"/>
                        </a:rPr>
                        <a:t>x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5"/>
                        </a:lnSpc>
                      </a:pPr>
                      <a:r>
                        <a:rPr sz="270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=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045"/>
                        </a:lnSpc>
                      </a:pPr>
                      <a:r>
                        <a:rPr sz="2700" spc="-20" dirty="0">
                          <a:solidFill>
                            <a:srgbClr val="6897BB"/>
                          </a:solidFill>
                          <a:latin typeface="Menlo"/>
                          <a:cs typeface="Menlo"/>
                        </a:rPr>
                        <a:t>2.5</a:t>
                      </a:r>
                      <a:r>
                        <a:rPr sz="2700" spc="-2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;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marL="31750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b="1" spc="-25" dirty="0">
                          <a:solidFill>
                            <a:srgbClr val="CC7832"/>
                          </a:solidFill>
                          <a:latin typeface="Menlo"/>
                          <a:cs typeface="Menlo"/>
                        </a:rPr>
                        <a:t>int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dirty="0">
                          <a:solidFill>
                            <a:srgbClr val="9876AA"/>
                          </a:solidFill>
                          <a:latin typeface="Menlo"/>
                          <a:cs typeface="Menlo"/>
                        </a:rPr>
                        <a:t>b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=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spc="-25" dirty="0">
                          <a:solidFill>
                            <a:srgbClr val="6897BB"/>
                          </a:solidFill>
                          <a:latin typeface="Menlo"/>
                          <a:cs typeface="Menlo"/>
                        </a:rPr>
                        <a:t>4</a:t>
                      </a:r>
                      <a:r>
                        <a:rPr sz="2700" spc="-25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;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marR="95250" algn="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b="1" spc="-10" dirty="0">
                          <a:solidFill>
                            <a:srgbClr val="CC7832"/>
                          </a:solidFill>
                          <a:latin typeface="Menlo"/>
                          <a:cs typeface="Menlo"/>
                        </a:rPr>
                        <a:t>double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dirty="0">
                          <a:solidFill>
                            <a:srgbClr val="9876AA"/>
                          </a:solidFill>
                          <a:latin typeface="Menlo"/>
                          <a:cs typeface="Menlo"/>
                        </a:rPr>
                        <a:t>y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=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spc="-20" dirty="0">
                          <a:solidFill>
                            <a:srgbClr val="6897BB"/>
                          </a:solidFill>
                          <a:latin typeface="Menlo"/>
                          <a:cs typeface="Menlo"/>
                        </a:rPr>
                        <a:t>6.4</a:t>
                      </a:r>
                      <a:r>
                        <a:rPr sz="2700" spc="-2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;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7289800" y="5156200"/>
            <a:ext cx="456755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15335" algn="l"/>
                <a:tab pos="3728085" algn="l"/>
                <a:tab pos="4141470" algn="l"/>
              </a:tabLst>
            </a:pPr>
            <a:r>
              <a:rPr sz="2700" b="1" dirty="0">
                <a:solidFill>
                  <a:srgbClr val="CC7832"/>
                </a:solidFill>
                <a:latin typeface="Menlo"/>
                <a:cs typeface="Menlo"/>
              </a:rPr>
              <a:t>double</a:t>
            </a:r>
            <a:r>
              <a:rPr sz="2700" b="1" spc="-5" dirty="0">
                <a:solidFill>
                  <a:srgbClr val="CC7832"/>
                </a:solidFill>
                <a:latin typeface="Menlo"/>
                <a:cs typeface="Menlo"/>
              </a:rPr>
              <a:t> </a:t>
            </a:r>
            <a:r>
              <a:rPr sz="2700" dirty="0">
                <a:solidFill>
                  <a:srgbClr val="9876AA"/>
                </a:solidFill>
                <a:latin typeface="Menlo"/>
                <a:cs typeface="Menlo"/>
              </a:rPr>
              <a:t>result</a:t>
            </a:r>
            <a:r>
              <a:rPr sz="27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2700" spc="-50" dirty="0">
                <a:solidFill>
                  <a:srgbClr val="B6C1CB"/>
                </a:solidFill>
                <a:latin typeface="Menlo"/>
                <a:cs typeface="Menlo"/>
              </a:rPr>
              <a:t>=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60" dirty="0">
                <a:solidFill>
                  <a:srgbClr val="6897BB"/>
                </a:solidFill>
                <a:latin typeface="Menlo"/>
                <a:cs typeface="Menlo"/>
              </a:rPr>
              <a:t>x</a:t>
            </a:r>
            <a:r>
              <a:rPr sz="2700" dirty="0">
                <a:solidFill>
                  <a:srgbClr val="6897BB"/>
                </a:solidFill>
                <a:latin typeface="Menlo"/>
                <a:cs typeface="Menlo"/>
              </a:rPr>
              <a:t>	</a:t>
            </a:r>
            <a:r>
              <a:rPr sz="2700" spc="-50" dirty="0">
                <a:solidFill>
                  <a:srgbClr val="B6C1CB"/>
                </a:solidFill>
                <a:latin typeface="Menlo"/>
                <a:cs typeface="Menlo"/>
              </a:rPr>
              <a:t>*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25" dirty="0">
                <a:solidFill>
                  <a:srgbClr val="6897BB"/>
                </a:solidFill>
                <a:latin typeface="Menlo"/>
                <a:cs typeface="Menlo"/>
              </a:rPr>
              <a:t>y</a:t>
            </a:r>
            <a:r>
              <a:rPr sz="2700" spc="-25" dirty="0">
                <a:solidFill>
                  <a:srgbClr val="B6C1CB"/>
                </a:solidFill>
                <a:latin typeface="Menlo"/>
                <a:cs typeface="Menlo"/>
              </a:rPr>
              <a:t>;</a:t>
            </a:r>
            <a:endParaRPr sz="2700">
              <a:latin typeface="Menlo"/>
              <a:cs typeface="Menl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88410" y="6096337"/>
            <a:ext cx="4671060" cy="0"/>
          </a:xfrm>
          <a:custGeom>
            <a:avLst/>
            <a:gdLst/>
            <a:ahLst/>
            <a:cxnLst/>
            <a:rect l="l" t="t" r="r" b="b"/>
            <a:pathLst>
              <a:path w="4671059">
                <a:moveTo>
                  <a:pt x="0" y="0"/>
                </a:moveTo>
                <a:lnTo>
                  <a:pt x="4670723" y="0"/>
                </a:lnTo>
              </a:path>
            </a:pathLst>
          </a:custGeom>
          <a:ln w="2540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289800" y="6426200"/>
            <a:ext cx="291592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6450" algn="l"/>
              </a:tabLst>
            </a:pPr>
            <a:r>
              <a:rPr sz="2700" dirty="0">
                <a:solidFill>
                  <a:srgbClr val="9876AA"/>
                </a:solidFill>
                <a:latin typeface="Menlo"/>
                <a:cs typeface="Menlo"/>
              </a:rPr>
              <a:t>result</a:t>
            </a:r>
            <a:r>
              <a:rPr sz="27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2700" spc="-25" dirty="0">
                <a:solidFill>
                  <a:srgbClr val="B6C1CB"/>
                </a:solidFill>
                <a:latin typeface="Menlo"/>
                <a:cs typeface="Menlo"/>
              </a:rPr>
              <a:t>==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20" dirty="0">
                <a:solidFill>
                  <a:srgbClr val="6897BB"/>
                </a:solidFill>
                <a:latin typeface="Menlo"/>
                <a:cs typeface="Menlo"/>
              </a:rPr>
              <a:t>16.0</a:t>
            </a:r>
            <a:endParaRPr sz="2700">
              <a:latin typeface="Menlo"/>
              <a:cs typeface="Menl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37422" y="451792"/>
            <a:ext cx="31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838787"/>
                </a:solidFill>
                <a:latin typeface="DIN Alternate"/>
                <a:cs typeface="DIN Alternate"/>
              </a:rPr>
              <a:t>23</a:t>
            </a:r>
            <a:endParaRPr sz="2400">
              <a:latin typeface="DIN Alternate"/>
              <a:cs typeface="DIN Alternat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77192"/>
            <a:ext cx="547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FIRST</a:t>
            </a:r>
            <a:r>
              <a:rPr sz="2400" b="1" spc="31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STEPS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1371600"/>
            <a:ext cx="117557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Java and evolution</a:t>
            </a:r>
            <a:endParaRPr spc="-50" dirty="0"/>
          </a:p>
        </p:txBody>
      </p:sp>
      <p:sp>
        <p:nvSpPr>
          <p:cNvPr id="5" name="object 5"/>
          <p:cNvSpPr txBox="1"/>
          <p:nvPr/>
        </p:nvSpPr>
        <p:spPr>
          <a:xfrm>
            <a:off x="12200256" y="451792"/>
            <a:ext cx="3555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838787"/>
                </a:solidFill>
                <a:latin typeface="DIN Alternate"/>
                <a:cs typeface="DIN Alternate"/>
              </a:rPr>
              <a:t>1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5</a:t>
            </a:r>
            <a:endParaRPr sz="2400" dirty="0">
              <a:latin typeface="DIN Alternate"/>
              <a:cs typeface="DIN Alternat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4D49C7-8B9F-1A4B-B1D5-83A3BBE919A8}"/>
              </a:ext>
            </a:extLst>
          </p:cNvPr>
          <p:cNvSpPr txBox="1"/>
          <p:nvPr/>
        </p:nvSpPr>
        <p:spPr>
          <a:xfrm>
            <a:off x="7433568" y="2204030"/>
            <a:ext cx="5267441" cy="560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JDK </a:t>
            </a:r>
            <a:r>
              <a:rPr lang="ru-RU" sz="1707" dirty="0">
                <a:latin typeface="Verdana" panose="020B0604030504040204" pitchFamily="34" charset="0"/>
                <a:ea typeface="Verdana" panose="020B0604030504040204" pitchFamily="34" charset="0"/>
              </a:rPr>
              <a:t>Альфа и Бета (1995)</a:t>
            </a:r>
          </a:p>
          <a:p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JDK 1.0 (23 </a:t>
            </a:r>
            <a:r>
              <a:rPr lang="ru-RU" sz="1707" dirty="0">
                <a:latin typeface="Verdana" panose="020B0604030504040204" pitchFamily="34" charset="0"/>
                <a:ea typeface="Verdana" panose="020B0604030504040204" pitchFamily="34" charset="0"/>
              </a:rPr>
              <a:t>января 1996 г.)</a:t>
            </a:r>
          </a:p>
          <a:p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JDK 1.1 (19 </a:t>
            </a:r>
            <a:r>
              <a:rPr lang="ru-RU" sz="1707" dirty="0">
                <a:latin typeface="Verdana" panose="020B0604030504040204" pitchFamily="34" charset="0"/>
                <a:ea typeface="Verdana" panose="020B0604030504040204" pitchFamily="34" charset="0"/>
              </a:rPr>
              <a:t>февраля 1997 г.)</a:t>
            </a:r>
          </a:p>
          <a:p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J2SE 1.2 (8 </a:t>
            </a:r>
            <a:r>
              <a:rPr lang="ru-RU" sz="1707" dirty="0">
                <a:latin typeface="Verdana" panose="020B0604030504040204" pitchFamily="34" charset="0"/>
                <a:ea typeface="Verdana" panose="020B0604030504040204" pitchFamily="34" charset="0"/>
              </a:rPr>
              <a:t>декабря 1998 г.)</a:t>
            </a:r>
          </a:p>
          <a:p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J2SE 1.3 (8 </a:t>
            </a:r>
            <a:r>
              <a:rPr lang="ru-RU" sz="1707" dirty="0">
                <a:latin typeface="Verdana" panose="020B0604030504040204" pitchFamily="34" charset="0"/>
                <a:ea typeface="Verdana" panose="020B0604030504040204" pitchFamily="34" charset="0"/>
              </a:rPr>
              <a:t>мая 2000 г.)</a:t>
            </a:r>
          </a:p>
          <a:p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J2SE 1.4 (6 </a:t>
            </a:r>
            <a:r>
              <a:rPr lang="ru-RU" sz="1707" dirty="0">
                <a:latin typeface="Verdana" panose="020B0604030504040204" pitchFamily="34" charset="0"/>
                <a:ea typeface="Verdana" panose="020B0604030504040204" pitchFamily="34" charset="0"/>
              </a:rPr>
              <a:t>февраля 2002 г.)</a:t>
            </a:r>
          </a:p>
          <a:p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J2SE 5.0 (30 </a:t>
            </a:r>
            <a:r>
              <a:rPr lang="ru-RU" sz="1707" dirty="0">
                <a:latin typeface="Verdana" panose="020B0604030504040204" pitchFamily="34" charset="0"/>
                <a:ea typeface="Verdana" panose="020B0604030504040204" pitchFamily="34" charset="0"/>
              </a:rPr>
              <a:t>сентября 2004 г.)</a:t>
            </a:r>
          </a:p>
          <a:p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Java SE 6 (11 </a:t>
            </a:r>
            <a:r>
              <a:rPr lang="ru-RU" sz="1707" dirty="0">
                <a:latin typeface="Verdana" panose="020B0604030504040204" pitchFamily="34" charset="0"/>
                <a:ea typeface="Verdana" panose="020B0604030504040204" pitchFamily="34" charset="0"/>
              </a:rPr>
              <a:t>декабря 2006 г.)</a:t>
            </a:r>
          </a:p>
          <a:p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Java SE 7 (28 </a:t>
            </a:r>
            <a:r>
              <a:rPr lang="ru-RU" sz="1707" dirty="0">
                <a:latin typeface="Verdana" panose="020B0604030504040204" pitchFamily="34" charset="0"/>
                <a:ea typeface="Verdana" panose="020B0604030504040204" pitchFamily="34" charset="0"/>
              </a:rPr>
              <a:t>июля 2011 г.)</a:t>
            </a:r>
          </a:p>
          <a:p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Java SE 8 (18 </a:t>
            </a:r>
            <a:r>
              <a:rPr lang="ru-RU" sz="1707" dirty="0">
                <a:latin typeface="Verdana" panose="020B0604030504040204" pitchFamily="34" charset="0"/>
                <a:ea typeface="Verdana" panose="020B0604030504040204" pitchFamily="34" charset="0"/>
              </a:rPr>
              <a:t>марта 2014 г.)</a:t>
            </a:r>
          </a:p>
          <a:p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Java SE 9 (21 </a:t>
            </a:r>
            <a:r>
              <a:rPr lang="ru-RU" sz="1707" dirty="0">
                <a:latin typeface="Verdana" panose="020B0604030504040204" pitchFamily="34" charset="0"/>
                <a:ea typeface="Verdana" panose="020B0604030504040204" pitchFamily="34" charset="0"/>
              </a:rPr>
              <a:t>сентября 2017 г.)</a:t>
            </a:r>
          </a:p>
          <a:p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Java SE 10 (20 </a:t>
            </a:r>
            <a:r>
              <a:rPr lang="ru-RU" sz="1707" dirty="0">
                <a:latin typeface="Verdana" panose="020B0604030504040204" pitchFamily="34" charset="0"/>
                <a:ea typeface="Verdana" panose="020B0604030504040204" pitchFamily="34" charset="0"/>
              </a:rPr>
              <a:t>марта 2018 г.)</a:t>
            </a:r>
          </a:p>
          <a:p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Java SE 11 (</a:t>
            </a:r>
            <a:r>
              <a:rPr lang="ru-RU" sz="1707" dirty="0">
                <a:latin typeface="Verdana" panose="020B0604030504040204" pitchFamily="34" charset="0"/>
                <a:ea typeface="Verdana" panose="020B0604030504040204" pitchFamily="34" charset="0"/>
              </a:rPr>
              <a:t>сентябрь 2018 г.)</a:t>
            </a:r>
          </a:p>
          <a:p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Java SE 12 (</a:t>
            </a:r>
            <a:r>
              <a:rPr lang="ru-RU" sz="1707" dirty="0">
                <a:latin typeface="Verdana" panose="020B0604030504040204" pitchFamily="34" charset="0"/>
                <a:ea typeface="Verdana" panose="020B0604030504040204" pitchFamily="34" charset="0"/>
              </a:rPr>
              <a:t>март 2019 г.)</a:t>
            </a:r>
          </a:p>
          <a:p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Java SE 13 (</a:t>
            </a:r>
            <a:r>
              <a:rPr lang="ru-RU" sz="1707" dirty="0">
                <a:latin typeface="Verdana" panose="020B0604030504040204" pitchFamily="34" charset="0"/>
                <a:ea typeface="Verdana" panose="020B0604030504040204" pitchFamily="34" charset="0"/>
              </a:rPr>
              <a:t>сентябрь 2019 г.)</a:t>
            </a:r>
          </a:p>
          <a:p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Java SE 14 (</a:t>
            </a:r>
            <a:r>
              <a:rPr lang="ru-RU" sz="1707" dirty="0">
                <a:latin typeface="Verdana" panose="020B0604030504040204" pitchFamily="34" charset="0"/>
                <a:ea typeface="Verdana" panose="020B0604030504040204" pitchFamily="34" charset="0"/>
              </a:rPr>
              <a:t>март 2020 г.)</a:t>
            </a:r>
          </a:p>
          <a:p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Java SE 15 (</a:t>
            </a:r>
            <a:r>
              <a:rPr lang="ru-RU" sz="1707" dirty="0">
                <a:latin typeface="Verdana" panose="020B0604030504040204" pitchFamily="34" charset="0"/>
                <a:ea typeface="Verdana" panose="020B0604030504040204" pitchFamily="34" charset="0"/>
              </a:rPr>
              <a:t>сентябрь 2020 г.)</a:t>
            </a:r>
          </a:p>
          <a:p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Java SE 16 (</a:t>
            </a:r>
            <a:r>
              <a:rPr lang="ru-RU" sz="1707" dirty="0">
                <a:latin typeface="Verdana" panose="020B0604030504040204" pitchFamily="34" charset="0"/>
                <a:ea typeface="Verdana" panose="020B0604030504040204" pitchFamily="34" charset="0"/>
              </a:rPr>
              <a:t>март 2021 г.)</a:t>
            </a:r>
          </a:p>
          <a:p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Java SE 17 (</a:t>
            </a:r>
            <a:r>
              <a:rPr lang="ru-RU" sz="1707" dirty="0">
                <a:latin typeface="Verdana" panose="020B0604030504040204" pitchFamily="34" charset="0"/>
                <a:ea typeface="Verdana" panose="020B0604030504040204" pitchFamily="34" charset="0"/>
              </a:rPr>
              <a:t>сентябрь 2021 г.)</a:t>
            </a:r>
          </a:p>
          <a:p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Java SE 18 (</a:t>
            </a:r>
            <a:r>
              <a:rPr lang="ru-RU" sz="1707" dirty="0">
                <a:latin typeface="Verdana" panose="020B0604030504040204" pitchFamily="34" charset="0"/>
                <a:ea typeface="Verdana" panose="020B0604030504040204" pitchFamily="34" charset="0"/>
              </a:rPr>
              <a:t>март 2022 г.)</a:t>
            </a:r>
            <a:endParaRPr lang="en-US" sz="1707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Java SE 19 (</a:t>
            </a:r>
            <a:r>
              <a:rPr lang="ru-RU" sz="1707" dirty="0">
                <a:latin typeface="Verdana" panose="020B0604030504040204" pitchFamily="34" charset="0"/>
                <a:ea typeface="Verdana" panose="020B0604030504040204" pitchFamily="34" charset="0"/>
              </a:rPr>
              <a:t>осень 2022 г)</a:t>
            </a:r>
            <a:endParaRPr lang="en-FI" sz="1707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13DCAE-D703-5341-B243-B3BAC996DD10}"/>
              </a:ext>
            </a:extLst>
          </p:cNvPr>
          <p:cNvSpPr txBox="1">
            <a:spLocks/>
          </p:cNvSpPr>
          <p:nvPr/>
        </p:nvSpPr>
        <p:spPr>
          <a:xfrm>
            <a:off x="444500" y="2479459"/>
            <a:ext cx="6376929" cy="4795476"/>
          </a:xfrm>
          <a:prstGeom prst="rect">
            <a:avLst/>
          </a:prstGeom>
        </p:spPr>
        <p:txBody>
          <a:bodyPr vert="horz" lIns="97536" tIns="48768" rIns="97536" bIns="4876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James Gosling</a:t>
            </a:r>
            <a:r>
              <a:rPr lang="ru-RU" sz="1707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Mike Sheridan, Patrick Naughton</a:t>
            </a:r>
          </a:p>
          <a:p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Green Team</a:t>
            </a:r>
          </a:p>
          <a:p>
            <a:r>
              <a:rPr lang="en-US" sz="1707" dirty="0" err="1">
                <a:latin typeface="Verdana" panose="020B0604030504040204" pitchFamily="34" charset="0"/>
                <a:ea typeface="Verdana" panose="020B0604030504040204" pitchFamily="34" charset="0"/>
              </a:rPr>
              <a:t>Greentalk</a:t>
            </a:r>
            <a:r>
              <a:rPr lang="ru-RU" sz="1707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en-US" sz="1707" dirty="0" err="1">
                <a:latin typeface="Verdana" panose="020B0604030504040204" pitchFamily="34" charset="0"/>
                <a:ea typeface="Verdana" panose="020B0604030504040204" pitchFamily="34" charset="0"/>
              </a:rPr>
              <a:t>gt</a:t>
            </a:r>
            <a:endParaRPr lang="en-US" sz="1707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Oak</a:t>
            </a:r>
          </a:p>
          <a:p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Java</a:t>
            </a:r>
          </a:p>
          <a:p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Sun Microsystem</a:t>
            </a:r>
            <a:endParaRPr lang="ru-RU" sz="1707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1707" dirty="0">
                <a:latin typeface="Verdana" panose="020B0604030504040204" pitchFamily="34" charset="0"/>
                <a:ea typeface="Verdana" panose="020B0604030504040204" pitchFamily="34" charset="0"/>
              </a:rPr>
              <a:t>JDK 1.0 был выпущен 23 января 1996 года.</a:t>
            </a:r>
            <a:endParaRPr lang="en-US" sz="1707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707" dirty="0">
                <a:latin typeface="Verdana" panose="020B0604030504040204" pitchFamily="34" charset="0"/>
                <a:ea typeface="Verdana" panose="020B0604030504040204" pitchFamily="34" charset="0"/>
              </a:rPr>
              <a:t>Oracle Corporation</a:t>
            </a:r>
            <a:endParaRPr lang="ru-RU" sz="1707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067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82600"/>
            <a:ext cx="71888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2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105" dirty="0">
                <a:solidFill>
                  <a:srgbClr val="838787"/>
                </a:solidFill>
                <a:latin typeface="DIN Alternate"/>
                <a:cs typeface="DIN Alternate"/>
              </a:rPr>
              <a:t>ARITHMETIC</a:t>
            </a:r>
            <a:r>
              <a:rPr sz="2400" b="1" spc="32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OPERATORS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OPERATORS</a:t>
            </a:r>
            <a:r>
              <a:rPr spc="-105" dirty="0"/>
              <a:t> </a:t>
            </a:r>
            <a:r>
              <a:rPr dirty="0"/>
              <a:t>BREAKDOWN:</a:t>
            </a:r>
            <a:r>
              <a:rPr spc="-100" dirty="0"/>
              <a:t> </a:t>
            </a:r>
            <a:r>
              <a:rPr spc="-10" dirty="0"/>
              <a:t>DIVISION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60523" y="3381649"/>
            <a:ext cx="5441315" cy="5582285"/>
            <a:chOff x="660523" y="3381649"/>
            <a:chExt cx="5441315" cy="5582285"/>
          </a:xfrm>
        </p:grpSpPr>
        <p:sp>
          <p:nvSpPr>
            <p:cNvPr id="5" name="object 5"/>
            <p:cNvSpPr/>
            <p:nvPr/>
          </p:nvSpPr>
          <p:spPr>
            <a:xfrm>
              <a:off x="660523" y="3381649"/>
              <a:ext cx="5441315" cy="5582285"/>
            </a:xfrm>
            <a:custGeom>
              <a:avLst/>
              <a:gdLst/>
              <a:ahLst/>
              <a:cxnLst/>
              <a:rect l="l" t="t" r="r" b="b"/>
              <a:pathLst>
                <a:path w="5441315" h="5582284">
                  <a:moveTo>
                    <a:pt x="5279266" y="0"/>
                  </a:moveTo>
                  <a:lnTo>
                    <a:pt x="162461" y="0"/>
                  </a:lnTo>
                  <a:lnTo>
                    <a:pt x="131144" y="123"/>
                  </a:lnTo>
                  <a:lnTo>
                    <a:pt x="85631" y="3346"/>
                  </a:lnTo>
                  <a:lnTo>
                    <a:pt x="47381" y="17494"/>
                  </a:lnTo>
                  <a:lnTo>
                    <a:pt x="17370" y="47504"/>
                  </a:lnTo>
                  <a:lnTo>
                    <a:pt x="3221" y="85754"/>
                  </a:lnTo>
                  <a:lnTo>
                    <a:pt x="0" y="130964"/>
                  </a:lnTo>
                  <a:lnTo>
                    <a:pt x="10" y="5450814"/>
                  </a:lnTo>
                  <a:lnTo>
                    <a:pt x="3225" y="5496034"/>
                  </a:lnTo>
                  <a:lnTo>
                    <a:pt x="17370" y="5534273"/>
                  </a:lnTo>
                  <a:lnTo>
                    <a:pt x="47381" y="5564283"/>
                  </a:lnTo>
                  <a:lnTo>
                    <a:pt x="85619" y="5578432"/>
                  </a:lnTo>
                  <a:lnTo>
                    <a:pt x="130840" y="5581654"/>
                  </a:lnTo>
                  <a:lnTo>
                    <a:pt x="161742" y="5581778"/>
                  </a:lnTo>
                  <a:lnTo>
                    <a:pt x="5278545" y="5581778"/>
                  </a:lnTo>
                  <a:lnTo>
                    <a:pt x="5334691" y="5580786"/>
                  </a:lnTo>
                  <a:lnTo>
                    <a:pt x="5374264" y="5573846"/>
                  </a:lnTo>
                  <a:lnTo>
                    <a:pt x="5410264" y="5550911"/>
                  </a:lnTo>
                  <a:lnTo>
                    <a:pt x="5433198" y="5514911"/>
                  </a:lnTo>
                  <a:lnTo>
                    <a:pt x="5440142" y="5475338"/>
                  </a:lnTo>
                  <a:lnTo>
                    <a:pt x="5441007" y="5450814"/>
                  </a:lnTo>
                  <a:lnTo>
                    <a:pt x="5440996" y="130964"/>
                  </a:lnTo>
                  <a:lnTo>
                    <a:pt x="5437782" y="85743"/>
                  </a:lnTo>
                  <a:lnTo>
                    <a:pt x="5423636" y="47504"/>
                  </a:lnTo>
                  <a:lnTo>
                    <a:pt x="5393626" y="17494"/>
                  </a:lnTo>
                  <a:lnTo>
                    <a:pt x="5355387" y="3346"/>
                  </a:lnTo>
                  <a:lnTo>
                    <a:pt x="5310167" y="123"/>
                  </a:lnTo>
                  <a:lnTo>
                    <a:pt x="5279266" y="0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5666" y="6096337"/>
              <a:ext cx="4671060" cy="0"/>
            </a:xfrm>
            <a:custGeom>
              <a:avLst/>
              <a:gdLst/>
              <a:ahLst/>
              <a:cxnLst/>
              <a:rect l="l" t="t" r="r" b="b"/>
              <a:pathLst>
                <a:path w="4671060">
                  <a:moveTo>
                    <a:pt x="0" y="0"/>
                  </a:moveTo>
                  <a:lnTo>
                    <a:pt x="4670723" y="0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16100" y="2527300"/>
            <a:ext cx="31299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4A5DA"/>
                </a:solidFill>
                <a:latin typeface="AvenirNext-Medium"/>
                <a:cs typeface="AvenirNext-Medium"/>
              </a:rPr>
              <a:t>Integer </a:t>
            </a:r>
            <a:r>
              <a:rPr sz="3200" spc="-10" dirty="0">
                <a:solidFill>
                  <a:srgbClr val="34A5DA"/>
                </a:solidFill>
                <a:latin typeface="AvenirNext-Medium"/>
                <a:cs typeface="AvenirNext-Medium"/>
              </a:rPr>
              <a:t>numbers</a:t>
            </a:r>
            <a:endParaRPr sz="3200">
              <a:latin typeface="AvenirNext-Medium"/>
              <a:cs typeface="AvenirNext-Mediu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03147" y="3381649"/>
            <a:ext cx="5441315" cy="5582285"/>
          </a:xfrm>
          <a:custGeom>
            <a:avLst/>
            <a:gdLst/>
            <a:ahLst/>
            <a:cxnLst/>
            <a:rect l="l" t="t" r="r" b="b"/>
            <a:pathLst>
              <a:path w="5441315" h="5582284">
                <a:moveTo>
                  <a:pt x="5271575" y="0"/>
                </a:moveTo>
                <a:lnTo>
                  <a:pt x="170428" y="0"/>
                </a:lnTo>
                <a:lnTo>
                  <a:pt x="137599" y="129"/>
                </a:lnTo>
                <a:lnTo>
                  <a:pt x="89890" y="3507"/>
                </a:lnTo>
                <a:lnTo>
                  <a:pt x="49794" y="18338"/>
                </a:lnTo>
                <a:lnTo>
                  <a:pt x="18335" y="49797"/>
                </a:lnTo>
                <a:lnTo>
                  <a:pt x="3503" y="89893"/>
                </a:lnTo>
                <a:lnTo>
                  <a:pt x="126" y="137284"/>
                </a:lnTo>
                <a:lnTo>
                  <a:pt x="0" y="5412101"/>
                </a:lnTo>
                <a:lnTo>
                  <a:pt x="138" y="5444494"/>
                </a:lnTo>
                <a:lnTo>
                  <a:pt x="3507" y="5491896"/>
                </a:lnTo>
                <a:lnTo>
                  <a:pt x="18335" y="5531980"/>
                </a:lnTo>
                <a:lnTo>
                  <a:pt x="49794" y="5563439"/>
                </a:lnTo>
                <a:lnTo>
                  <a:pt x="89878" y="5578270"/>
                </a:lnTo>
                <a:lnTo>
                  <a:pt x="137281" y="5581648"/>
                </a:lnTo>
                <a:lnTo>
                  <a:pt x="169674" y="5581778"/>
                </a:lnTo>
                <a:lnTo>
                  <a:pt x="5270820" y="5581778"/>
                </a:lnTo>
                <a:lnTo>
                  <a:pt x="5329675" y="5580739"/>
                </a:lnTo>
                <a:lnTo>
                  <a:pt x="5371158" y="5573463"/>
                </a:lnTo>
                <a:lnTo>
                  <a:pt x="5408896" y="5549422"/>
                </a:lnTo>
                <a:lnTo>
                  <a:pt x="5432937" y="5511684"/>
                </a:lnTo>
                <a:lnTo>
                  <a:pt x="5440216" y="5470201"/>
                </a:lnTo>
                <a:lnTo>
                  <a:pt x="5441252" y="5412101"/>
                </a:lnTo>
                <a:lnTo>
                  <a:pt x="5441249" y="169677"/>
                </a:lnTo>
                <a:lnTo>
                  <a:pt x="5440202" y="111482"/>
                </a:lnTo>
                <a:lnTo>
                  <a:pt x="5432937" y="70093"/>
                </a:lnTo>
                <a:lnTo>
                  <a:pt x="5408896" y="32355"/>
                </a:lnTo>
                <a:lnTo>
                  <a:pt x="5371158" y="8314"/>
                </a:lnTo>
                <a:lnTo>
                  <a:pt x="5329770" y="1039"/>
                </a:lnTo>
                <a:lnTo>
                  <a:pt x="5271575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10500" y="2527300"/>
            <a:ext cx="360552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4A5DA"/>
                </a:solidFill>
                <a:latin typeface="AvenirNext-Medium"/>
                <a:cs typeface="AvenirNext-Medium"/>
              </a:rPr>
              <a:t>Fractional</a:t>
            </a:r>
            <a:r>
              <a:rPr sz="3200" spc="-180" dirty="0">
                <a:solidFill>
                  <a:srgbClr val="34A5DA"/>
                </a:solidFill>
                <a:latin typeface="AvenirNext-Medium"/>
                <a:cs typeface="AvenirNext-Medium"/>
              </a:rPr>
              <a:t> </a:t>
            </a:r>
            <a:r>
              <a:rPr sz="3200" spc="-10" dirty="0">
                <a:solidFill>
                  <a:srgbClr val="34A5DA"/>
                </a:solidFill>
                <a:latin typeface="AvenirNext-Medium"/>
                <a:cs typeface="AvenirNext-Medium"/>
              </a:rPr>
              <a:t>numbers</a:t>
            </a:r>
            <a:endParaRPr sz="3200">
              <a:latin typeface="AvenirNext-Medium"/>
              <a:cs typeface="AvenirNext-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4100" y="5156200"/>
            <a:ext cx="3948429" cy="170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96210" algn="l"/>
                <a:tab pos="3108960" algn="l"/>
                <a:tab pos="3521710" algn="l"/>
              </a:tabLst>
            </a:pPr>
            <a:r>
              <a:rPr sz="2700" b="1" dirty="0">
                <a:solidFill>
                  <a:srgbClr val="CC7832"/>
                </a:solidFill>
                <a:latin typeface="Menlo"/>
                <a:cs typeface="Menlo"/>
              </a:rPr>
              <a:t>int</a:t>
            </a:r>
            <a:r>
              <a:rPr sz="2700" b="1" spc="-5" dirty="0">
                <a:solidFill>
                  <a:srgbClr val="CC7832"/>
                </a:solidFill>
                <a:latin typeface="Menlo"/>
                <a:cs typeface="Menlo"/>
              </a:rPr>
              <a:t> </a:t>
            </a:r>
            <a:r>
              <a:rPr sz="2700" dirty="0">
                <a:solidFill>
                  <a:srgbClr val="9876AA"/>
                </a:solidFill>
                <a:latin typeface="Menlo"/>
                <a:cs typeface="Menlo"/>
              </a:rPr>
              <a:t>result</a:t>
            </a:r>
            <a:r>
              <a:rPr sz="27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2700" spc="-50" dirty="0">
                <a:solidFill>
                  <a:srgbClr val="B6C1CB"/>
                </a:solidFill>
                <a:latin typeface="Menlo"/>
                <a:cs typeface="Menlo"/>
              </a:rPr>
              <a:t>=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50" dirty="0">
                <a:solidFill>
                  <a:srgbClr val="6897BB"/>
                </a:solidFill>
                <a:latin typeface="Menlo"/>
                <a:cs typeface="Menlo"/>
              </a:rPr>
              <a:t>a</a:t>
            </a:r>
            <a:r>
              <a:rPr sz="2700" dirty="0">
                <a:solidFill>
                  <a:srgbClr val="6897BB"/>
                </a:solidFill>
                <a:latin typeface="Menlo"/>
                <a:cs typeface="Menlo"/>
              </a:rPr>
              <a:t>	</a:t>
            </a:r>
            <a:r>
              <a:rPr sz="2700" spc="-50" dirty="0">
                <a:solidFill>
                  <a:srgbClr val="B6C1CB"/>
                </a:solidFill>
                <a:latin typeface="Menlo"/>
                <a:cs typeface="Menlo"/>
              </a:rPr>
              <a:t>/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25" dirty="0">
                <a:solidFill>
                  <a:srgbClr val="6897BB"/>
                </a:solidFill>
                <a:latin typeface="Menlo"/>
                <a:cs typeface="Menlo"/>
              </a:rPr>
              <a:t>b</a:t>
            </a:r>
            <a:r>
              <a:rPr sz="2700" spc="-25" dirty="0">
                <a:solidFill>
                  <a:srgbClr val="B6C1CB"/>
                </a:solidFill>
                <a:latin typeface="Menlo"/>
                <a:cs typeface="Menlo"/>
              </a:rPr>
              <a:t>;</a:t>
            </a:r>
            <a:endParaRPr sz="2700">
              <a:latin typeface="Menlo"/>
              <a:cs typeface="Menlo"/>
            </a:endParaRPr>
          </a:p>
          <a:p>
            <a:pPr>
              <a:lnSpc>
                <a:spcPct val="100000"/>
              </a:lnSpc>
            </a:pPr>
            <a:endParaRPr sz="3100">
              <a:latin typeface="Menlo"/>
              <a:cs typeface="Menl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00">
              <a:latin typeface="Menlo"/>
              <a:cs typeface="Menlo"/>
            </a:endParaRPr>
          </a:p>
          <a:p>
            <a:pPr marL="12700">
              <a:lnSpc>
                <a:spcPct val="100000"/>
              </a:lnSpc>
              <a:tabLst>
                <a:tab pos="2076450" algn="l"/>
              </a:tabLst>
            </a:pPr>
            <a:r>
              <a:rPr sz="2700" dirty="0">
                <a:solidFill>
                  <a:srgbClr val="9876AA"/>
                </a:solidFill>
                <a:latin typeface="Menlo"/>
                <a:cs typeface="Menlo"/>
              </a:rPr>
              <a:t>result</a:t>
            </a:r>
            <a:r>
              <a:rPr sz="27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2700" spc="-25" dirty="0">
                <a:solidFill>
                  <a:srgbClr val="B6C1CB"/>
                </a:solidFill>
                <a:latin typeface="Menlo"/>
                <a:cs typeface="Menlo"/>
              </a:rPr>
              <a:t>==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50" dirty="0">
                <a:solidFill>
                  <a:srgbClr val="6897BB"/>
                </a:solidFill>
                <a:latin typeface="Menlo"/>
                <a:cs typeface="Menlo"/>
              </a:rPr>
              <a:t>2</a:t>
            </a:r>
            <a:endParaRPr sz="2700">
              <a:latin typeface="Menlo"/>
              <a:cs typeface="Menlo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035050" y="4012412"/>
          <a:ext cx="9601833" cy="982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50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24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71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marL="31750">
                        <a:lnSpc>
                          <a:spcPts val="3045"/>
                        </a:lnSpc>
                      </a:pPr>
                      <a:r>
                        <a:rPr sz="2700" b="1" spc="-25" dirty="0">
                          <a:solidFill>
                            <a:srgbClr val="CC7832"/>
                          </a:solidFill>
                          <a:latin typeface="Menlo"/>
                          <a:cs typeface="Menlo"/>
                        </a:rPr>
                        <a:t>int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5"/>
                        </a:lnSpc>
                      </a:pPr>
                      <a:r>
                        <a:rPr sz="2700" dirty="0">
                          <a:solidFill>
                            <a:srgbClr val="9876AA"/>
                          </a:solidFill>
                          <a:latin typeface="Menlo"/>
                          <a:cs typeface="Menlo"/>
                        </a:rPr>
                        <a:t>a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5"/>
                        </a:lnSpc>
                      </a:pPr>
                      <a:r>
                        <a:rPr sz="270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=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3045"/>
                        </a:lnSpc>
                      </a:pPr>
                      <a:r>
                        <a:rPr sz="2700" spc="-25" dirty="0">
                          <a:solidFill>
                            <a:srgbClr val="6897BB"/>
                          </a:solidFill>
                          <a:latin typeface="Menlo"/>
                          <a:cs typeface="Menlo"/>
                        </a:rPr>
                        <a:t>10</a:t>
                      </a:r>
                      <a:r>
                        <a:rPr sz="2700" spc="-25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;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0" algn="r">
                        <a:lnSpc>
                          <a:spcPts val="3045"/>
                        </a:lnSpc>
                      </a:pPr>
                      <a:r>
                        <a:rPr sz="2700" b="1" spc="-10" dirty="0">
                          <a:solidFill>
                            <a:srgbClr val="CC7832"/>
                          </a:solidFill>
                          <a:latin typeface="Menlo"/>
                          <a:cs typeface="Menlo"/>
                        </a:rPr>
                        <a:t>double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5"/>
                        </a:lnSpc>
                      </a:pPr>
                      <a:r>
                        <a:rPr sz="2700" dirty="0">
                          <a:solidFill>
                            <a:srgbClr val="9876AA"/>
                          </a:solidFill>
                          <a:latin typeface="Menlo"/>
                          <a:cs typeface="Menlo"/>
                        </a:rPr>
                        <a:t>x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5"/>
                        </a:lnSpc>
                      </a:pPr>
                      <a:r>
                        <a:rPr sz="270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=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3045"/>
                        </a:lnSpc>
                      </a:pPr>
                      <a:r>
                        <a:rPr sz="2700" spc="-10" dirty="0">
                          <a:solidFill>
                            <a:srgbClr val="6897BB"/>
                          </a:solidFill>
                          <a:latin typeface="Menlo"/>
                          <a:cs typeface="Menlo"/>
                        </a:rPr>
                        <a:t>18.0</a:t>
                      </a:r>
                      <a:r>
                        <a:rPr sz="2700" spc="-1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;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marL="31750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b="1" spc="-25" dirty="0">
                          <a:solidFill>
                            <a:srgbClr val="CC7832"/>
                          </a:solidFill>
                          <a:latin typeface="Menlo"/>
                          <a:cs typeface="Menlo"/>
                        </a:rPr>
                        <a:t>int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dirty="0">
                          <a:solidFill>
                            <a:srgbClr val="9876AA"/>
                          </a:solidFill>
                          <a:latin typeface="Menlo"/>
                          <a:cs typeface="Menlo"/>
                        </a:rPr>
                        <a:t>b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=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spc="-25" dirty="0">
                          <a:solidFill>
                            <a:srgbClr val="6897BB"/>
                          </a:solidFill>
                          <a:latin typeface="Menlo"/>
                          <a:cs typeface="Menlo"/>
                        </a:rPr>
                        <a:t>5</a:t>
                      </a:r>
                      <a:r>
                        <a:rPr sz="2700" spc="-25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;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marR="95250" algn="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b="1" spc="-10" dirty="0">
                          <a:solidFill>
                            <a:srgbClr val="CC7832"/>
                          </a:solidFill>
                          <a:latin typeface="Menlo"/>
                          <a:cs typeface="Menlo"/>
                        </a:rPr>
                        <a:t>double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dirty="0">
                          <a:solidFill>
                            <a:srgbClr val="9876AA"/>
                          </a:solidFill>
                          <a:latin typeface="Menlo"/>
                          <a:cs typeface="Menlo"/>
                        </a:rPr>
                        <a:t>y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=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spc="-20" dirty="0">
                          <a:solidFill>
                            <a:srgbClr val="6897BB"/>
                          </a:solidFill>
                          <a:latin typeface="Menlo"/>
                          <a:cs typeface="Menlo"/>
                        </a:rPr>
                        <a:t>4.8</a:t>
                      </a:r>
                      <a:r>
                        <a:rPr sz="2700" spc="-2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;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7288410" y="6096337"/>
            <a:ext cx="4671060" cy="0"/>
          </a:xfrm>
          <a:custGeom>
            <a:avLst/>
            <a:gdLst/>
            <a:ahLst/>
            <a:cxnLst/>
            <a:rect l="l" t="t" r="r" b="b"/>
            <a:pathLst>
              <a:path w="4671059">
                <a:moveTo>
                  <a:pt x="0" y="0"/>
                </a:moveTo>
                <a:lnTo>
                  <a:pt x="4670723" y="0"/>
                </a:lnTo>
              </a:path>
            </a:pathLst>
          </a:custGeom>
          <a:ln w="2540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289800" y="5156200"/>
            <a:ext cx="4567555" cy="170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15335" algn="l"/>
                <a:tab pos="3728085" algn="l"/>
                <a:tab pos="4141470" algn="l"/>
              </a:tabLst>
            </a:pPr>
            <a:r>
              <a:rPr sz="2700" b="1" dirty="0">
                <a:solidFill>
                  <a:srgbClr val="CC7832"/>
                </a:solidFill>
                <a:latin typeface="Menlo"/>
                <a:cs typeface="Menlo"/>
              </a:rPr>
              <a:t>double</a:t>
            </a:r>
            <a:r>
              <a:rPr sz="2700" b="1" spc="-5" dirty="0">
                <a:solidFill>
                  <a:srgbClr val="CC7832"/>
                </a:solidFill>
                <a:latin typeface="Menlo"/>
                <a:cs typeface="Menlo"/>
              </a:rPr>
              <a:t> </a:t>
            </a:r>
            <a:r>
              <a:rPr sz="2700" dirty="0">
                <a:solidFill>
                  <a:srgbClr val="9876AA"/>
                </a:solidFill>
                <a:latin typeface="Menlo"/>
                <a:cs typeface="Menlo"/>
              </a:rPr>
              <a:t>result</a:t>
            </a:r>
            <a:r>
              <a:rPr sz="27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2700" spc="-50" dirty="0">
                <a:solidFill>
                  <a:srgbClr val="B6C1CB"/>
                </a:solidFill>
                <a:latin typeface="Menlo"/>
                <a:cs typeface="Menlo"/>
              </a:rPr>
              <a:t>=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60" dirty="0">
                <a:solidFill>
                  <a:srgbClr val="6897BB"/>
                </a:solidFill>
                <a:latin typeface="Menlo"/>
                <a:cs typeface="Menlo"/>
              </a:rPr>
              <a:t>x</a:t>
            </a:r>
            <a:r>
              <a:rPr sz="2700" dirty="0">
                <a:solidFill>
                  <a:srgbClr val="6897BB"/>
                </a:solidFill>
                <a:latin typeface="Menlo"/>
                <a:cs typeface="Menlo"/>
              </a:rPr>
              <a:t>	</a:t>
            </a:r>
            <a:r>
              <a:rPr sz="2700" spc="-50" dirty="0">
                <a:solidFill>
                  <a:srgbClr val="B6C1CB"/>
                </a:solidFill>
                <a:latin typeface="Menlo"/>
                <a:cs typeface="Menlo"/>
              </a:rPr>
              <a:t>/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25" dirty="0">
                <a:solidFill>
                  <a:srgbClr val="6897BB"/>
                </a:solidFill>
                <a:latin typeface="Menlo"/>
                <a:cs typeface="Menlo"/>
              </a:rPr>
              <a:t>y</a:t>
            </a:r>
            <a:r>
              <a:rPr sz="2700" spc="-25" dirty="0">
                <a:solidFill>
                  <a:srgbClr val="B6C1CB"/>
                </a:solidFill>
                <a:latin typeface="Menlo"/>
                <a:cs typeface="Menlo"/>
              </a:rPr>
              <a:t>;</a:t>
            </a:r>
            <a:endParaRPr sz="2700">
              <a:latin typeface="Menlo"/>
              <a:cs typeface="Menlo"/>
            </a:endParaRPr>
          </a:p>
          <a:p>
            <a:pPr>
              <a:lnSpc>
                <a:spcPct val="100000"/>
              </a:lnSpc>
            </a:pPr>
            <a:endParaRPr sz="3100">
              <a:latin typeface="Menlo"/>
              <a:cs typeface="Menl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00">
              <a:latin typeface="Menlo"/>
              <a:cs typeface="Menlo"/>
            </a:endParaRPr>
          </a:p>
          <a:p>
            <a:pPr marL="12700">
              <a:lnSpc>
                <a:spcPct val="100000"/>
              </a:lnSpc>
              <a:tabLst>
                <a:tab pos="2076450" algn="l"/>
              </a:tabLst>
            </a:pPr>
            <a:r>
              <a:rPr sz="2700" dirty="0">
                <a:solidFill>
                  <a:srgbClr val="9876AA"/>
                </a:solidFill>
                <a:latin typeface="Menlo"/>
                <a:cs typeface="Menlo"/>
              </a:rPr>
              <a:t>result</a:t>
            </a:r>
            <a:r>
              <a:rPr sz="27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2700" spc="-25" dirty="0">
                <a:solidFill>
                  <a:srgbClr val="B6C1CB"/>
                </a:solidFill>
                <a:latin typeface="Menlo"/>
                <a:cs typeface="Menlo"/>
              </a:rPr>
              <a:t>==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20" dirty="0">
                <a:solidFill>
                  <a:srgbClr val="6897BB"/>
                </a:solidFill>
                <a:latin typeface="Menlo"/>
                <a:cs typeface="Menlo"/>
              </a:rPr>
              <a:t>3.75</a:t>
            </a:r>
            <a:endParaRPr sz="2700">
              <a:latin typeface="Menlo"/>
              <a:cs typeface="Menl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37422" y="451792"/>
            <a:ext cx="31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838787"/>
                </a:solidFill>
                <a:latin typeface="DIN Alternate"/>
                <a:cs typeface="DIN Alternate"/>
              </a:rPr>
              <a:t>24</a:t>
            </a:r>
            <a:endParaRPr sz="2400">
              <a:latin typeface="DIN Alternate"/>
              <a:cs typeface="DIN Alternat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82600"/>
            <a:ext cx="71888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2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105" dirty="0">
                <a:solidFill>
                  <a:srgbClr val="838787"/>
                </a:solidFill>
                <a:latin typeface="DIN Alternate"/>
                <a:cs typeface="DIN Alternate"/>
              </a:rPr>
              <a:t>ARITHMETIC</a:t>
            </a:r>
            <a:r>
              <a:rPr sz="2400" b="1" spc="32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OPERATORS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OPERATORS</a:t>
            </a:r>
            <a:r>
              <a:rPr spc="-105" dirty="0"/>
              <a:t> </a:t>
            </a:r>
            <a:r>
              <a:rPr dirty="0"/>
              <a:t>BREAKDOWN:</a:t>
            </a:r>
            <a:r>
              <a:rPr spc="-100" dirty="0"/>
              <a:t> </a:t>
            </a:r>
            <a:r>
              <a:rPr spc="-10" dirty="0"/>
              <a:t>REMAINDER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60523" y="3381649"/>
            <a:ext cx="5441315" cy="5582285"/>
            <a:chOff x="660523" y="3381649"/>
            <a:chExt cx="5441315" cy="5582285"/>
          </a:xfrm>
        </p:grpSpPr>
        <p:sp>
          <p:nvSpPr>
            <p:cNvPr id="5" name="object 5"/>
            <p:cNvSpPr/>
            <p:nvPr/>
          </p:nvSpPr>
          <p:spPr>
            <a:xfrm>
              <a:off x="660523" y="3381649"/>
              <a:ext cx="5441315" cy="5582285"/>
            </a:xfrm>
            <a:custGeom>
              <a:avLst/>
              <a:gdLst/>
              <a:ahLst/>
              <a:cxnLst/>
              <a:rect l="l" t="t" r="r" b="b"/>
              <a:pathLst>
                <a:path w="5441315" h="5582284">
                  <a:moveTo>
                    <a:pt x="5279266" y="0"/>
                  </a:moveTo>
                  <a:lnTo>
                    <a:pt x="162461" y="0"/>
                  </a:lnTo>
                  <a:lnTo>
                    <a:pt x="131144" y="123"/>
                  </a:lnTo>
                  <a:lnTo>
                    <a:pt x="85631" y="3346"/>
                  </a:lnTo>
                  <a:lnTo>
                    <a:pt x="47381" y="17494"/>
                  </a:lnTo>
                  <a:lnTo>
                    <a:pt x="17370" y="47504"/>
                  </a:lnTo>
                  <a:lnTo>
                    <a:pt x="3221" y="85754"/>
                  </a:lnTo>
                  <a:lnTo>
                    <a:pt x="0" y="130964"/>
                  </a:lnTo>
                  <a:lnTo>
                    <a:pt x="10" y="5450814"/>
                  </a:lnTo>
                  <a:lnTo>
                    <a:pt x="3225" y="5496034"/>
                  </a:lnTo>
                  <a:lnTo>
                    <a:pt x="17370" y="5534273"/>
                  </a:lnTo>
                  <a:lnTo>
                    <a:pt x="47381" y="5564283"/>
                  </a:lnTo>
                  <a:lnTo>
                    <a:pt x="85619" y="5578432"/>
                  </a:lnTo>
                  <a:lnTo>
                    <a:pt x="130840" y="5581654"/>
                  </a:lnTo>
                  <a:lnTo>
                    <a:pt x="161742" y="5581778"/>
                  </a:lnTo>
                  <a:lnTo>
                    <a:pt x="5278545" y="5581778"/>
                  </a:lnTo>
                  <a:lnTo>
                    <a:pt x="5334691" y="5580786"/>
                  </a:lnTo>
                  <a:lnTo>
                    <a:pt x="5374264" y="5573846"/>
                  </a:lnTo>
                  <a:lnTo>
                    <a:pt x="5410264" y="5550911"/>
                  </a:lnTo>
                  <a:lnTo>
                    <a:pt x="5433198" y="5514911"/>
                  </a:lnTo>
                  <a:lnTo>
                    <a:pt x="5440142" y="5475338"/>
                  </a:lnTo>
                  <a:lnTo>
                    <a:pt x="5441007" y="5450814"/>
                  </a:lnTo>
                  <a:lnTo>
                    <a:pt x="5440996" y="130964"/>
                  </a:lnTo>
                  <a:lnTo>
                    <a:pt x="5437782" y="85743"/>
                  </a:lnTo>
                  <a:lnTo>
                    <a:pt x="5423636" y="47504"/>
                  </a:lnTo>
                  <a:lnTo>
                    <a:pt x="5393626" y="17494"/>
                  </a:lnTo>
                  <a:lnTo>
                    <a:pt x="5355387" y="3346"/>
                  </a:lnTo>
                  <a:lnTo>
                    <a:pt x="5310167" y="123"/>
                  </a:lnTo>
                  <a:lnTo>
                    <a:pt x="5279266" y="0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5666" y="6096337"/>
              <a:ext cx="4671060" cy="0"/>
            </a:xfrm>
            <a:custGeom>
              <a:avLst/>
              <a:gdLst/>
              <a:ahLst/>
              <a:cxnLst/>
              <a:rect l="l" t="t" r="r" b="b"/>
              <a:pathLst>
                <a:path w="4671060">
                  <a:moveTo>
                    <a:pt x="0" y="0"/>
                  </a:moveTo>
                  <a:lnTo>
                    <a:pt x="4670723" y="0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16100" y="2527300"/>
            <a:ext cx="31299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4A5DA"/>
                </a:solidFill>
                <a:latin typeface="AvenirNext-Medium"/>
                <a:cs typeface="AvenirNext-Medium"/>
              </a:rPr>
              <a:t>Integer </a:t>
            </a:r>
            <a:r>
              <a:rPr sz="3200" spc="-10" dirty="0">
                <a:solidFill>
                  <a:srgbClr val="34A5DA"/>
                </a:solidFill>
                <a:latin typeface="AvenirNext-Medium"/>
                <a:cs typeface="AvenirNext-Medium"/>
              </a:rPr>
              <a:t>numbers</a:t>
            </a:r>
            <a:endParaRPr sz="3200">
              <a:latin typeface="AvenirNext-Medium"/>
              <a:cs typeface="AvenirNext-Mediu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03147" y="3381649"/>
            <a:ext cx="5441315" cy="5582285"/>
          </a:xfrm>
          <a:custGeom>
            <a:avLst/>
            <a:gdLst/>
            <a:ahLst/>
            <a:cxnLst/>
            <a:rect l="l" t="t" r="r" b="b"/>
            <a:pathLst>
              <a:path w="5441315" h="5582284">
                <a:moveTo>
                  <a:pt x="5271575" y="0"/>
                </a:moveTo>
                <a:lnTo>
                  <a:pt x="170428" y="0"/>
                </a:lnTo>
                <a:lnTo>
                  <a:pt x="137599" y="129"/>
                </a:lnTo>
                <a:lnTo>
                  <a:pt x="89890" y="3507"/>
                </a:lnTo>
                <a:lnTo>
                  <a:pt x="49794" y="18338"/>
                </a:lnTo>
                <a:lnTo>
                  <a:pt x="18335" y="49797"/>
                </a:lnTo>
                <a:lnTo>
                  <a:pt x="3503" y="89893"/>
                </a:lnTo>
                <a:lnTo>
                  <a:pt x="126" y="137284"/>
                </a:lnTo>
                <a:lnTo>
                  <a:pt x="0" y="5412101"/>
                </a:lnTo>
                <a:lnTo>
                  <a:pt x="138" y="5444494"/>
                </a:lnTo>
                <a:lnTo>
                  <a:pt x="3507" y="5491896"/>
                </a:lnTo>
                <a:lnTo>
                  <a:pt x="18335" y="5531980"/>
                </a:lnTo>
                <a:lnTo>
                  <a:pt x="49794" y="5563439"/>
                </a:lnTo>
                <a:lnTo>
                  <a:pt x="89878" y="5578270"/>
                </a:lnTo>
                <a:lnTo>
                  <a:pt x="137281" y="5581648"/>
                </a:lnTo>
                <a:lnTo>
                  <a:pt x="169674" y="5581778"/>
                </a:lnTo>
                <a:lnTo>
                  <a:pt x="5270820" y="5581778"/>
                </a:lnTo>
                <a:lnTo>
                  <a:pt x="5329675" y="5580739"/>
                </a:lnTo>
                <a:lnTo>
                  <a:pt x="5371158" y="5573463"/>
                </a:lnTo>
                <a:lnTo>
                  <a:pt x="5408896" y="5549422"/>
                </a:lnTo>
                <a:lnTo>
                  <a:pt x="5432937" y="5511684"/>
                </a:lnTo>
                <a:lnTo>
                  <a:pt x="5440216" y="5470201"/>
                </a:lnTo>
                <a:lnTo>
                  <a:pt x="5441252" y="5412101"/>
                </a:lnTo>
                <a:lnTo>
                  <a:pt x="5441249" y="169677"/>
                </a:lnTo>
                <a:lnTo>
                  <a:pt x="5440202" y="111482"/>
                </a:lnTo>
                <a:lnTo>
                  <a:pt x="5432937" y="70093"/>
                </a:lnTo>
                <a:lnTo>
                  <a:pt x="5408896" y="32355"/>
                </a:lnTo>
                <a:lnTo>
                  <a:pt x="5371158" y="8314"/>
                </a:lnTo>
                <a:lnTo>
                  <a:pt x="5329770" y="1039"/>
                </a:lnTo>
                <a:lnTo>
                  <a:pt x="5271575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10500" y="2527300"/>
            <a:ext cx="360552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4A5DA"/>
                </a:solidFill>
                <a:latin typeface="AvenirNext-Medium"/>
                <a:cs typeface="AvenirNext-Medium"/>
              </a:rPr>
              <a:t>Fractional</a:t>
            </a:r>
            <a:r>
              <a:rPr sz="3200" spc="-180" dirty="0">
                <a:solidFill>
                  <a:srgbClr val="34A5DA"/>
                </a:solidFill>
                <a:latin typeface="AvenirNext-Medium"/>
                <a:cs typeface="AvenirNext-Medium"/>
              </a:rPr>
              <a:t> </a:t>
            </a:r>
            <a:r>
              <a:rPr sz="3200" spc="-10" dirty="0">
                <a:solidFill>
                  <a:srgbClr val="34A5DA"/>
                </a:solidFill>
                <a:latin typeface="AvenirNext-Medium"/>
                <a:cs typeface="AvenirNext-Medium"/>
              </a:rPr>
              <a:t>numbers</a:t>
            </a:r>
            <a:endParaRPr sz="3200">
              <a:latin typeface="AvenirNext-Medium"/>
              <a:cs typeface="AvenirNext-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4100" y="5156200"/>
            <a:ext cx="3948429" cy="170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96210" algn="l"/>
                <a:tab pos="3108960" algn="l"/>
                <a:tab pos="3521710" algn="l"/>
              </a:tabLst>
            </a:pPr>
            <a:r>
              <a:rPr sz="2700" b="1" dirty="0">
                <a:solidFill>
                  <a:srgbClr val="CC7832"/>
                </a:solidFill>
                <a:latin typeface="Menlo"/>
                <a:cs typeface="Menlo"/>
              </a:rPr>
              <a:t>int</a:t>
            </a:r>
            <a:r>
              <a:rPr sz="2700" b="1" spc="-5" dirty="0">
                <a:solidFill>
                  <a:srgbClr val="CC7832"/>
                </a:solidFill>
                <a:latin typeface="Menlo"/>
                <a:cs typeface="Menlo"/>
              </a:rPr>
              <a:t> </a:t>
            </a:r>
            <a:r>
              <a:rPr sz="2700" dirty="0">
                <a:solidFill>
                  <a:srgbClr val="9876AA"/>
                </a:solidFill>
                <a:latin typeface="Menlo"/>
                <a:cs typeface="Menlo"/>
              </a:rPr>
              <a:t>result</a:t>
            </a:r>
            <a:r>
              <a:rPr sz="27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2700" spc="-50" dirty="0">
                <a:solidFill>
                  <a:srgbClr val="B6C1CB"/>
                </a:solidFill>
                <a:latin typeface="Menlo"/>
                <a:cs typeface="Menlo"/>
              </a:rPr>
              <a:t>=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50" dirty="0">
                <a:solidFill>
                  <a:srgbClr val="6897BB"/>
                </a:solidFill>
                <a:latin typeface="Menlo"/>
                <a:cs typeface="Menlo"/>
              </a:rPr>
              <a:t>a</a:t>
            </a:r>
            <a:r>
              <a:rPr sz="2700" dirty="0">
                <a:solidFill>
                  <a:srgbClr val="6897BB"/>
                </a:solidFill>
                <a:latin typeface="Menlo"/>
                <a:cs typeface="Menlo"/>
              </a:rPr>
              <a:t>	</a:t>
            </a:r>
            <a:r>
              <a:rPr sz="2700" spc="-50" dirty="0">
                <a:solidFill>
                  <a:srgbClr val="B6C1CB"/>
                </a:solidFill>
                <a:latin typeface="Menlo"/>
                <a:cs typeface="Menlo"/>
              </a:rPr>
              <a:t>%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25" dirty="0">
                <a:solidFill>
                  <a:srgbClr val="6897BB"/>
                </a:solidFill>
                <a:latin typeface="Menlo"/>
                <a:cs typeface="Menlo"/>
              </a:rPr>
              <a:t>b</a:t>
            </a:r>
            <a:r>
              <a:rPr sz="2700" spc="-25" dirty="0">
                <a:solidFill>
                  <a:srgbClr val="B6C1CB"/>
                </a:solidFill>
                <a:latin typeface="Menlo"/>
                <a:cs typeface="Menlo"/>
              </a:rPr>
              <a:t>;</a:t>
            </a:r>
            <a:endParaRPr sz="2700">
              <a:latin typeface="Menlo"/>
              <a:cs typeface="Menlo"/>
            </a:endParaRPr>
          </a:p>
          <a:p>
            <a:pPr>
              <a:lnSpc>
                <a:spcPct val="100000"/>
              </a:lnSpc>
            </a:pPr>
            <a:endParaRPr sz="3100">
              <a:latin typeface="Menlo"/>
              <a:cs typeface="Menl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00">
              <a:latin typeface="Menlo"/>
              <a:cs typeface="Menlo"/>
            </a:endParaRPr>
          </a:p>
          <a:p>
            <a:pPr marL="12700">
              <a:lnSpc>
                <a:spcPct val="100000"/>
              </a:lnSpc>
              <a:tabLst>
                <a:tab pos="2076450" algn="l"/>
              </a:tabLst>
            </a:pPr>
            <a:r>
              <a:rPr sz="2700" dirty="0">
                <a:solidFill>
                  <a:srgbClr val="9876AA"/>
                </a:solidFill>
                <a:latin typeface="Menlo"/>
                <a:cs typeface="Menlo"/>
              </a:rPr>
              <a:t>result</a:t>
            </a:r>
            <a:r>
              <a:rPr sz="27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2700" spc="-25" dirty="0">
                <a:solidFill>
                  <a:srgbClr val="B6C1CB"/>
                </a:solidFill>
                <a:latin typeface="Menlo"/>
                <a:cs typeface="Menlo"/>
              </a:rPr>
              <a:t>==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50" dirty="0">
                <a:solidFill>
                  <a:srgbClr val="6897BB"/>
                </a:solidFill>
                <a:latin typeface="Menlo"/>
                <a:cs typeface="Menlo"/>
              </a:rPr>
              <a:t>3</a:t>
            </a:r>
            <a:endParaRPr sz="2700">
              <a:latin typeface="Menlo"/>
              <a:cs typeface="Menlo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035050" y="4012412"/>
          <a:ext cx="9601833" cy="982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1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77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71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marL="31750">
                        <a:lnSpc>
                          <a:spcPts val="3045"/>
                        </a:lnSpc>
                      </a:pPr>
                      <a:r>
                        <a:rPr sz="2700" b="1" spc="-25" dirty="0">
                          <a:solidFill>
                            <a:srgbClr val="CC7832"/>
                          </a:solidFill>
                          <a:latin typeface="Menlo"/>
                          <a:cs typeface="Menlo"/>
                        </a:rPr>
                        <a:t>int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5"/>
                        </a:lnSpc>
                      </a:pPr>
                      <a:r>
                        <a:rPr sz="2700" dirty="0">
                          <a:solidFill>
                            <a:srgbClr val="9876AA"/>
                          </a:solidFill>
                          <a:latin typeface="Menlo"/>
                          <a:cs typeface="Menlo"/>
                        </a:rPr>
                        <a:t>a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5"/>
                        </a:lnSpc>
                      </a:pPr>
                      <a:r>
                        <a:rPr sz="270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=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3045"/>
                        </a:lnSpc>
                      </a:pPr>
                      <a:r>
                        <a:rPr sz="2700" spc="-25" dirty="0">
                          <a:solidFill>
                            <a:srgbClr val="6897BB"/>
                          </a:solidFill>
                          <a:latin typeface="Menlo"/>
                          <a:cs typeface="Menlo"/>
                        </a:rPr>
                        <a:t>9</a:t>
                      </a:r>
                      <a:r>
                        <a:rPr sz="2700" spc="-25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;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0" algn="r">
                        <a:lnSpc>
                          <a:spcPts val="3045"/>
                        </a:lnSpc>
                      </a:pPr>
                      <a:r>
                        <a:rPr sz="2700" b="1" spc="-10" dirty="0">
                          <a:solidFill>
                            <a:srgbClr val="CC7832"/>
                          </a:solidFill>
                          <a:latin typeface="Menlo"/>
                          <a:cs typeface="Menlo"/>
                        </a:rPr>
                        <a:t>double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5"/>
                        </a:lnSpc>
                      </a:pPr>
                      <a:r>
                        <a:rPr sz="2700" dirty="0">
                          <a:solidFill>
                            <a:srgbClr val="9876AA"/>
                          </a:solidFill>
                          <a:latin typeface="Menlo"/>
                          <a:cs typeface="Menlo"/>
                        </a:rPr>
                        <a:t>x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5"/>
                        </a:lnSpc>
                      </a:pPr>
                      <a:r>
                        <a:rPr sz="270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=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3045"/>
                        </a:lnSpc>
                      </a:pPr>
                      <a:r>
                        <a:rPr sz="2700" spc="-10" dirty="0">
                          <a:solidFill>
                            <a:srgbClr val="6897BB"/>
                          </a:solidFill>
                          <a:latin typeface="Menlo"/>
                          <a:cs typeface="Menlo"/>
                        </a:rPr>
                        <a:t>10.0</a:t>
                      </a:r>
                      <a:r>
                        <a:rPr sz="2700" spc="-1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;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marL="31750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b="1" spc="-25" dirty="0">
                          <a:solidFill>
                            <a:srgbClr val="CC7832"/>
                          </a:solidFill>
                          <a:latin typeface="Menlo"/>
                          <a:cs typeface="Menlo"/>
                        </a:rPr>
                        <a:t>int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dirty="0">
                          <a:solidFill>
                            <a:srgbClr val="9876AA"/>
                          </a:solidFill>
                          <a:latin typeface="Menlo"/>
                          <a:cs typeface="Menlo"/>
                        </a:rPr>
                        <a:t>b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=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spc="-25" dirty="0">
                          <a:solidFill>
                            <a:srgbClr val="6897BB"/>
                          </a:solidFill>
                          <a:latin typeface="Menlo"/>
                          <a:cs typeface="Menlo"/>
                        </a:rPr>
                        <a:t>6</a:t>
                      </a:r>
                      <a:r>
                        <a:rPr sz="2700" spc="-25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;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marR="95250" algn="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b="1" spc="-10" dirty="0">
                          <a:solidFill>
                            <a:srgbClr val="CC7832"/>
                          </a:solidFill>
                          <a:latin typeface="Menlo"/>
                          <a:cs typeface="Menlo"/>
                        </a:rPr>
                        <a:t>double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dirty="0">
                          <a:solidFill>
                            <a:srgbClr val="9876AA"/>
                          </a:solidFill>
                          <a:latin typeface="Menlo"/>
                          <a:cs typeface="Menlo"/>
                        </a:rPr>
                        <a:t>y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=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spc="-20" dirty="0">
                          <a:solidFill>
                            <a:srgbClr val="6897BB"/>
                          </a:solidFill>
                          <a:latin typeface="Menlo"/>
                          <a:cs typeface="Menlo"/>
                        </a:rPr>
                        <a:t>4.5</a:t>
                      </a:r>
                      <a:r>
                        <a:rPr sz="2700" spc="-2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;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7288410" y="6096337"/>
            <a:ext cx="4671060" cy="0"/>
          </a:xfrm>
          <a:custGeom>
            <a:avLst/>
            <a:gdLst/>
            <a:ahLst/>
            <a:cxnLst/>
            <a:rect l="l" t="t" r="r" b="b"/>
            <a:pathLst>
              <a:path w="4671059">
                <a:moveTo>
                  <a:pt x="0" y="0"/>
                </a:moveTo>
                <a:lnTo>
                  <a:pt x="4670723" y="0"/>
                </a:lnTo>
              </a:path>
            </a:pathLst>
          </a:custGeom>
          <a:ln w="2540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289800" y="5156200"/>
            <a:ext cx="4567555" cy="170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15335" algn="l"/>
                <a:tab pos="3728085" algn="l"/>
                <a:tab pos="4141470" algn="l"/>
              </a:tabLst>
            </a:pPr>
            <a:r>
              <a:rPr sz="2700" b="1" dirty="0">
                <a:solidFill>
                  <a:srgbClr val="CC7832"/>
                </a:solidFill>
                <a:latin typeface="Menlo"/>
                <a:cs typeface="Menlo"/>
              </a:rPr>
              <a:t>double</a:t>
            </a:r>
            <a:r>
              <a:rPr sz="2700" b="1" spc="-5" dirty="0">
                <a:solidFill>
                  <a:srgbClr val="CC7832"/>
                </a:solidFill>
                <a:latin typeface="Menlo"/>
                <a:cs typeface="Menlo"/>
              </a:rPr>
              <a:t> </a:t>
            </a:r>
            <a:r>
              <a:rPr sz="2700" dirty="0">
                <a:solidFill>
                  <a:srgbClr val="9876AA"/>
                </a:solidFill>
                <a:latin typeface="Menlo"/>
                <a:cs typeface="Menlo"/>
              </a:rPr>
              <a:t>result</a:t>
            </a:r>
            <a:r>
              <a:rPr sz="27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2700" spc="-50" dirty="0">
                <a:solidFill>
                  <a:srgbClr val="B6C1CB"/>
                </a:solidFill>
                <a:latin typeface="Menlo"/>
                <a:cs typeface="Menlo"/>
              </a:rPr>
              <a:t>=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60" dirty="0">
                <a:solidFill>
                  <a:srgbClr val="6897BB"/>
                </a:solidFill>
                <a:latin typeface="Menlo"/>
                <a:cs typeface="Menlo"/>
              </a:rPr>
              <a:t>x</a:t>
            </a:r>
            <a:r>
              <a:rPr sz="2700" dirty="0">
                <a:solidFill>
                  <a:srgbClr val="6897BB"/>
                </a:solidFill>
                <a:latin typeface="Menlo"/>
                <a:cs typeface="Menlo"/>
              </a:rPr>
              <a:t>	</a:t>
            </a:r>
            <a:r>
              <a:rPr sz="2700" spc="-50" dirty="0">
                <a:solidFill>
                  <a:srgbClr val="B6C1CB"/>
                </a:solidFill>
                <a:latin typeface="Menlo"/>
                <a:cs typeface="Menlo"/>
              </a:rPr>
              <a:t>%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25" dirty="0">
                <a:solidFill>
                  <a:srgbClr val="6897BB"/>
                </a:solidFill>
                <a:latin typeface="Menlo"/>
                <a:cs typeface="Menlo"/>
              </a:rPr>
              <a:t>y</a:t>
            </a:r>
            <a:r>
              <a:rPr sz="2700" spc="-25" dirty="0">
                <a:solidFill>
                  <a:srgbClr val="B6C1CB"/>
                </a:solidFill>
                <a:latin typeface="Menlo"/>
                <a:cs typeface="Menlo"/>
              </a:rPr>
              <a:t>;</a:t>
            </a:r>
            <a:endParaRPr sz="2700">
              <a:latin typeface="Menlo"/>
              <a:cs typeface="Menlo"/>
            </a:endParaRPr>
          </a:p>
          <a:p>
            <a:pPr>
              <a:lnSpc>
                <a:spcPct val="100000"/>
              </a:lnSpc>
            </a:pPr>
            <a:endParaRPr sz="3100">
              <a:latin typeface="Menlo"/>
              <a:cs typeface="Menl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00">
              <a:latin typeface="Menlo"/>
              <a:cs typeface="Menlo"/>
            </a:endParaRPr>
          </a:p>
          <a:p>
            <a:pPr marL="12700">
              <a:lnSpc>
                <a:spcPct val="100000"/>
              </a:lnSpc>
              <a:tabLst>
                <a:tab pos="2076450" algn="l"/>
              </a:tabLst>
            </a:pPr>
            <a:r>
              <a:rPr sz="2700" dirty="0">
                <a:solidFill>
                  <a:srgbClr val="9876AA"/>
                </a:solidFill>
                <a:latin typeface="Menlo"/>
                <a:cs typeface="Menlo"/>
              </a:rPr>
              <a:t>result</a:t>
            </a:r>
            <a:r>
              <a:rPr sz="27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2700" spc="-25" dirty="0">
                <a:solidFill>
                  <a:srgbClr val="B6C1CB"/>
                </a:solidFill>
                <a:latin typeface="Menlo"/>
                <a:cs typeface="Menlo"/>
              </a:rPr>
              <a:t>==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25" dirty="0">
                <a:solidFill>
                  <a:srgbClr val="6897BB"/>
                </a:solidFill>
                <a:latin typeface="Menlo"/>
                <a:cs typeface="Menlo"/>
              </a:rPr>
              <a:t>1.0</a:t>
            </a:r>
            <a:endParaRPr sz="2700">
              <a:latin typeface="Menlo"/>
              <a:cs typeface="Menl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37422" y="451792"/>
            <a:ext cx="31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838787"/>
                </a:solidFill>
                <a:latin typeface="DIN Alternate"/>
                <a:cs typeface="DIN Alternate"/>
              </a:rPr>
              <a:t>25</a:t>
            </a:r>
            <a:endParaRPr sz="2400">
              <a:latin typeface="DIN Alternate"/>
              <a:cs typeface="DIN Alternat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82600"/>
            <a:ext cx="71888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2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105" dirty="0">
                <a:solidFill>
                  <a:srgbClr val="838787"/>
                </a:solidFill>
                <a:latin typeface="DIN Alternate"/>
                <a:cs typeface="DIN Alternate"/>
              </a:rPr>
              <a:t>ARITHMETIC</a:t>
            </a:r>
            <a:r>
              <a:rPr sz="2400" b="1" spc="32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OPERATORS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TRICKY </a:t>
            </a:r>
            <a:r>
              <a:rPr spc="-10" dirty="0"/>
              <a:t>QUESTIONS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237422" y="451792"/>
            <a:ext cx="31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838787"/>
                </a:solidFill>
                <a:latin typeface="DIN Alternate"/>
                <a:cs typeface="DIN Alternate"/>
              </a:rPr>
              <a:t>26</a:t>
            </a:r>
            <a:endParaRPr sz="2400">
              <a:latin typeface="DIN Alternate"/>
              <a:cs typeface="DIN Alternat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60523" y="3381649"/>
            <a:ext cx="5441315" cy="5582285"/>
            <a:chOff x="660523" y="3381649"/>
            <a:chExt cx="5441315" cy="5582285"/>
          </a:xfrm>
        </p:grpSpPr>
        <p:sp>
          <p:nvSpPr>
            <p:cNvPr id="6" name="object 6"/>
            <p:cNvSpPr/>
            <p:nvPr/>
          </p:nvSpPr>
          <p:spPr>
            <a:xfrm>
              <a:off x="660523" y="3381649"/>
              <a:ext cx="5441315" cy="5582285"/>
            </a:xfrm>
            <a:custGeom>
              <a:avLst/>
              <a:gdLst/>
              <a:ahLst/>
              <a:cxnLst/>
              <a:rect l="l" t="t" r="r" b="b"/>
              <a:pathLst>
                <a:path w="5441315" h="5582284">
                  <a:moveTo>
                    <a:pt x="5279266" y="0"/>
                  </a:moveTo>
                  <a:lnTo>
                    <a:pt x="162461" y="0"/>
                  </a:lnTo>
                  <a:lnTo>
                    <a:pt x="131144" y="123"/>
                  </a:lnTo>
                  <a:lnTo>
                    <a:pt x="85631" y="3346"/>
                  </a:lnTo>
                  <a:lnTo>
                    <a:pt x="47381" y="17494"/>
                  </a:lnTo>
                  <a:lnTo>
                    <a:pt x="17370" y="47504"/>
                  </a:lnTo>
                  <a:lnTo>
                    <a:pt x="3221" y="85754"/>
                  </a:lnTo>
                  <a:lnTo>
                    <a:pt x="0" y="130964"/>
                  </a:lnTo>
                  <a:lnTo>
                    <a:pt x="10" y="5450814"/>
                  </a:lnTo>
                  <a:lnTo>
                    <a:pt x="3225" y="5496034"/>
                  </a:lnTo>
                  <a:lnTo>
                    <a:pt x="17370" y="5534273"/>
                  </a:lnTo>
                  <a:lnTo>
                    <a:pt x="47381" y="5564283"/>
                  </a:lnTo>
                  <a:lnTo>
                    <a:pt x="85619" y="5578432"/>
                  </a:lnTo>
                  <a:lnTo>
                    <a:pt x="130840" y="5581654"/>
                  </a:lnTo>
                  <a:lnTo>
                    <a:pt x="161742" y="5581778"/>
                  </a:lnTo>
                  <a:lnTo>
                    <a:pt x="5278545" y="5581778"/>
                  </a:lnTo>
                  <a:lnTo>
                    <a:pt x="5334691" y="5580786"/>
                  </a:lnTo>
                  <a:lnTo>
                    <a:pt x="5374264" y="5573846"/>
                  </a:lnTo>
                  <a:lnTo>
                    <a:pt x="5410264" y="5550911"/>
                  </a:lnTo>
                  <a:lnTo>
                    <a:pt x="5433198" y="5514911"/>
                  </a:lnTo>
                  <a:lnTo>
                    <a:pt x="5440142" y="5475338"/>
                  </a:lnTo>
                  <a:lnTo>
                    <a:pt x="5441007" y="5450814"/>
                  </a:lnTo>
                  <a:lnTo>
                    <a:pt x="5440996" y="130964"/>
                  </a:lnTo>
                  <a:lnTo>
                    <a:pt x="5437782" y="85743"/>
                  </a:lnTo>
                  <a:lnTo>
                    <a:pt x="5423636" y="47504"/>
                  </a:lnTo>
                  <a:lnTo>
                    <a:pt x="5393626" y="17494"/>
                  </a:lnTo>
                  <a:lnTo>
                    <a:pt x="5355387" y="3346"/>
                  </a:lnTo>
                  <a:lnTo>
                    <a:pt x="5310167" y="123"/>
                  </a:lnTo>
                  <a:lnTo>
                    <a:pt x="5279266" y="0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5666" y="6096337"/>
              <a:ext cx="4671060" cy="0"/>
            </a:xfrm>
            <a:custGeom>
              <a:avLst/>
              <a:gdLst/>
              <a:ahLst/>
              <a:cxnLst/>
              <a:rect l="l" t="t" r="r" b="b"/>
              <a:pathLst>
                <a:path w="4671060">
                  <a:moveTo>
                    <a:pt x="0" y="0"/>
                  </a:moveTo>
                  <a:lnTo>
                    <a:pt x="4670723" y="0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38200" y="2590800"/>
            <a:ext cx="508190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" dirty="0">
                <a:solidFill>
                  <a:srgbClr val="34A5DA"/>
                </a:solidFill>
                <a:latin typeface="AvenirNext-Medium"/>
                <a:cs typeface="AvenirNext-Medium"/>
              </a:rPr>
              <a:t>Type</a:t>
            </a:r>
            <a:r>
              <a:rPr sz="2600" spc="-40" dirty="0">
                <a:solidFill>
                  <a:srgbClr val="34A5DA"/>
                </a:solidFill>
                <a:latin typeface="AvenirNext-Medium"/>
                <a:cs typeface="AvenirNext-Medium"/>
              </a:rPr>
              <a:t> </a:t>
            </a:r>
            <a:r>
              <a:rPr sz="2600" dirty="0">
                <a:solidFill>
                  <a:srgbClr val="34A5DA"/>
                </a:solidFill>
                <a:latin typeface="AvenirNext-Medium"/>
                <a:cs typeface="AvenirNext-Medium"/>
              </a:rPr>
              <a:t>for</a:t>
            </a:r>
            <a:r>
              <a:rPr sz="2600" spc="-35" dirty="0">
                <a:solidFill>
                  <a:srgbClr val="34A5DA"/>
                </a:solidFill>
                <a:latin typeface="AvenirNext-Medium"/>
                <a:cs typeface="AvenirNext-Medium"/>
              </a:rPr>
              <a:t> </a:t>
            </a:r>
            <a:r>
              <a:rPr sz="2600" dirty="0">
                <a:solidFill>
                  <a:srgbClr val="34A5DA"/>
                </a:solidFill>
                <a:latin typeface="AvenirNext-Medium"/>
                <a:cs typeface="AvenirNext-Medium"/>
              </a:rPr>
              <a:t>division</a:t>
            </a:r>
            <a:r>
              <a:rPr sz="2600" spc="-35" dirty="0">
                <a:solidFill>
                  <a:srgbClr val="34A5DA"/>
                </a:solidFill>
                <a:latin typeface="AvenirNext-Medium"/>
                <a:cs typeface="AvenirNext-Medium"/>
              </a:rPr>
              <a:t> </a:t>
            </a:r>
            <a:r>
              <a:rPr sz="2600" dirty="0">
                <a:solidFill>
                  <a:srgbClr val="34A5DA"/>
                </a:solidFill>
                <a:latin typeface="AvenirNext-Medium"/>
                <a:cs typeface="AvenirNext-Medium"/>
              </a:rPr>
              <a:t>result</a:t>
            </a:r>
            <a:r>
              <a:rPr sz="2600" spc="-35" dirty="0">
                <a:solidFill>
                  <a:srgbClr val="34A5DA"/>
                </a:solidFill>
                <a:latin typeface="AvenirNext-Medium"/>
                <a:cs typeface="AvenirNext-Medium"/>
              </a:rPr>
              <a:t> </a:t>
            </a:r>
            <a:r>
              <a:rPr sz="2600" dirty="0">
                <a:solidFill>
                  <a:srgbClr val="34A5DA"/>
                </a:solidFill>
                <a:latin typeface="AvenirNext-Medium"/>
                <a:cs typeface="AvenirNext-Medium"/>
              </a:rPr>
              <a:t>is</a:t>
            </a:r>
            <a:r>
              <a:rPr sz="2600" spc="-35" dirty="0">
                <a:solidFill>
                  <a:srgbClr val="34A5DA"/>
                </a:solidFill>
                <a:latin typeface="AvenirNext-Medium"/>
                <a:cs typeface="AvenirNext-Medium"/>
              </a:rPr>
              <a:t> </a:t>
            </a:r>
            <a:r>
              <a:rPr sz="2600" spc="-10" dirty="0">
                <a:solidFill>
                  <a:srgbClr val="34A5DA"/>
                </a:solidFill>
                <a:latin typeface="AvenirNext-Medium"/>
                <a:cs typeface="AvenirNext-Medium"/>
              </a:rPr>
              <a:t>integer?</a:t>
            </a:r>
            <a:endParaRPr sz="2600">
              <a:latin typeface="AvenirNext-Medium"/>
              <a:cs typeface="AvenirNext-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4100" y="5156200"/>
            <a:ext cx="3948429" cy="170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96210" algn="l"/>
                <a:tab pos="3108960" algn="l"/>
                <a:tab pos="3521710" algn="l"/>
              </a:tabLst>
            </a:pPr>
            <a:r>
              <a:rPr sz="2700" b="1" dirty="0">
                <a:solidFill>
                  <a:srgbClr val="CC7832"/>
                </a:solidFill>
                <a:latin typeface="Menlo"/>
                <a:cs typeface="Menlo"/>
              </a:rPr>
              <a:t>int</a:t>
            </a:r>
            <a:r>
              <a:rPr sz="2700" b="1" spc="-5" dirty="0">
                <a:solidFill>
                  <a:srgbClr val="CC7832"/>
                </a:solidFill>
                <a:latin typeface="Menlo"/>
                <a:cs typeface="Menlo"/>
              </a:rPr>
              <a:t> </a:t>
            </a:r>
            <a:r>
              <a:rPr sz="2700" dirty="0">
                <a:solidFill>
                  <a:srgbClr val="9876AA"/>
                </a:solidFill>
                <a:latin typeface="Menlo"/>
                <a:cs typeface="Menlo"/>
              </a:rPr>
              <a:t>result</a:t>
            </a:r>
            <a:r>
              <a:rPr sz="27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2700" spc="-50" dirty="0">
                <a:solidFill>
                  <a:srgbClr val="B6C1CB"/>
                </a:solidFill>
                <a:latin typeface="Menlo"/>
                <a:cs typeface="Menlo"/>
              </a:rPr>
              <a:t>=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50" dirty="0">
                <a:solidFill>
                  <a:srgbClr val="6897BB"/>
                </a:solidFill>
                <a:latin typeface="Menlo"/>
                <a:cs typeface="Menlo"/>
              </a:rPr>
              <a:t>a</a:t>
            </a:r>
            <a:r>
              <a:rPr sz="2700" dirty="0">
                <a:solidFill>
                  <a:srgbClr val="6897BB"/>
                </a:solidFill>
                <a:latin typeface="Menlo"/>
                <a:cs typeface="Menlo"/>
              </a:rPr>
              <a:t>	</a:t>
            </a:r>
            <a:r>
              <a:rPr sz="2700" spc="-50" dirty="0">
                <a:solidFill>
                  <a:srgbClr val="B6C1CB"/>
                </a:solidFill>
                <a:latin typeface="Menlo"/>
                <a:cs typeface="Menlo"/>
              </a:rPr>
              <a:t>/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25" dirty="0">
                <a:solidFill>
                  <a:srgbClr val="6897BB"/>
                </a:solidFill>
                <a:latin typeface="Menlo"/>
                <a:cs typeface="Menlo"/>
              </a:rPr>
              <a:t>b</a:t>
            </a:r>
            <a:r>
              <a:rPr sz="2700" spc="-25" dirty="0">
                <a:solidFill>
                  <a:srgbClr val="B6C1CB"/>
                </a:solidFill>
                <a:latin typeface="Menlo"/>
                <a:cs typeface="Menlo"/>
              </a:rPr>
              <a:t>;</a:t>
            </a:r>
            <a:endParaRPr sz="2700">
              <a:latin typeface="Menlo"/>
              <a:cs typeface="Menlo"/>
            </a:endParaRPr>
          </a:p>
          <a:p>
            <a:pPr>
              <a:lnSpc>
                <a:spcPct val="100000"/>
              </a:lnSpc>
            </a:pPr>
            <a:endParaRPr sz="3100">
              <a:latin typeface="Menlo"/>
              <a:cs typeface="Menl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00">
              <a:latin typeface="Menlo"/>
              <a:cs typeface="Menlo"/>
            </a:endParaRPr>
          </a:p>
          <a:p>
            <a:pPr marL="12700">
              <a:lnSpc>
                <a:spcPct val="100000"/>
              </a:lnSpc>
              <a:tabLst>
                <a:tab pos="2076450" algn="l"/>
              </a:tabLst>
            </a:pPr>
            <a:r>
              <a:rPr sz="2700" dirty="0">
                <a:solidFill>
                  <a:srgbClr val="9876AA"/>
                </a:solidFill>
                <a:latin typeface="Menlo"/>
                <a:cs typeface="Menlo"/>
              </a:rPr>
              <a:t>result</a:t>
            </a:r>
            <a:r>
              <a:rPr sz="27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2700" spc="-25" dirty="0">
                <a:solidFill>
                  <a:srgbClr val="B6C1CB"/>
                </a:solidFill>
                <a:latin typeface="Menlo"/>
                <a:cs typeface="Menlo"/>
              </a:rPr>
              <a:t>==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50" dirty="0">
                <a:solidFill>
                  <a:srgbClr val="6897BB"/>
                </a:solidFill>
                <a:latin typeface="Menlo"/>
                <a:cs typeface="Menlo"/>
              </a:rPr>
              <a:t>?</a:t>
            </a:r>
            <a:endParaRPr sz="2700">
              <a:latin typeface="Menlo"/>
              <a:cs typeface="Menl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03147" y="3381649"/>
            <a:ext cx="5441315" cy="5582285"/>
          </a:xfrm>
          <a:custGeom>
            <a:avLst/>
            <a:gdLst/>
            <a:ahLst/>
            <a:cxnLst/>
            <a:rect l="l" t="t" r="r" b="b"/>
            <a:pathLst>
              <a:path w="5441315" h="5582284">
                <a:moveTo>
                  <a:pt x="5271575" y="0"/>
                </a:moveTo>
                <a:lnTo>
                  <a:pt x="170428" y="0"/>
                </a:lnTo>
                <a:lnTo>
                  <a:pt x="137599" y="129"/>
                </a:lnTo>
                <a:lnTo>
                  <a:pt x="89890" y="3507"/>
                </a:lnTo>
                <a:lnTo>
                  <a:pt x="49794" y="18338"/>
                </a:lnTo>
                <a:lnTo>
                  <a:pt x="18335" y="49797"/>
                </a:lnTo>
                <a:lnTo>
                  <a:pt x="3503" y="89893"/>
                </a:lnTo>
                <a:lnTo>
                  <a:pt x="126" y="137284"/>
                </a:lnTo>
                <a:lnTo>
                  <a:pt x="0" y="5412101"/>
                </a:lnTo>
                <a:lnTo>
                  <a:pt x="138" y="5444494"/>
                </a:lnTo>
                <a:lnTo>
                  <a:pt x="3507" y="5491896"/>
                </a:lnTo>
                <a:lnTo>
                  <a:pt x="18335" y="5531980"/>
                </a:lnTo>
                <a:lnTo>
                  <a:pt x="49794" y="5563439"/>
                </a:lnTo>
                <a:lnTo>
                  <a:pt x="89878" y="5578270"/>
                </a:lnTo>
                <a:lnTo>
                  <a:pt x="137281" y="5581648"/>
                </a:lnTo>
                <a:lnTo>
                  <a:pt x="169674" y="5581778"/>
                </a:lnTo>
                <a:lnTo>
                  <a:pt x="5270820" y="5581778"/>
                </a:lnTo>
                <a:lnTo>
                  <a:pt x="5329675" y="5580739"/>
                </a:lnTo>
                <a:lnTo>
                  <a:pt x="5371158" y="5573463"/>
                </a:lnTo>
                <a:lnTo>
                  <a:pt x="5408896" y="5549422"/>
                </a:lnTo>
                <a:lnTo>
                  <a:pt x="5432937" y="5511684"/>
                </a:lnTo>
                <a:lnTo>
                  <a:pt x="5440216" y="5470201"/>
                </a:lnTo>
                <a:lnTo>
                  <a:pt x="5441252" y="5412101"/>
                </a:lnTo>
                <a:lnTo>
                  <a:pt x="5441249" y="169677"/>
                </a:lnTo>
                <a:lnTo>
                  <a:pt x="5440202" y="111482"/>
                </a:lnTo>
                <a:lnTo>
                  <a:pt x="5432937" y="70093"/>
                </a:lnTo>
                <a:lnTo>
                  <a:pt x="5408896" y="32355"/>
                </a:lnTo>
                <a:lnTo>
                  <a:pt x="5371158" y="8314"/>
                </a:lnTo>
                <a:lnTo>
                  <a:pt x="5329770" y="1039"/>
                </a:lnTo>
                <a:lnTo>
                  <a:pt x="5271575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035050" y="4012412"/>
          <a:ext cx="8569958" cy="982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50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43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marL="31750">
                        <a:lnSpc>
                          <a:spcPts val="3045"/>
                        </a:lnSpc>
                      </a:pPr>
                      <a:r>
                        <a:rPr sz="2700" b="1" spc="-25" dirty="0">
                          <a:solidFill>
                            <a:srgbClr val="CC7832"/>
                          </a:solidFill>
                          <a:latin typeface="Menlo"/>
                          <a:cs typeface="Menlo"/>
                        </a:rPr>
                        <a:t>int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5"/>
                        </a:lnSpc>
                      </a:pPr>
                      <a:r>
                        <a:rPr sz="2700" dirty="0">
                          <a:solidFill>
                            <a:srgbClr val="9876AA"/>
                          </a:solidFill>
                          <a:latin typeface="Menlo"/>
                          <a:cs typeface="Menlo"/>
                        </a:rPr>
                        <a:t>a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5"/>
                        </a:lnSpc>
                      </a:pPr>
                      <a:r>
                        <a:rPr sz="270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=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3045"/>
                        </a:lnSpc>
                      </a:pPr>
                      <a:r>
                        <a:rPr sz="2700" spc="-25" dirty="0">
                          <a:solidFill>
                            <a:srgbClr val="6897BB"/>
                          </a:solidFill>
                          <a:latin typeface="Menlo"/>
                          <a:cs typeface="Menlo"/>
                        </a:rPr>
                        <a:t>10</a:t>
                      </a:r>
                      <a:r>
                        <a:rPr sz="2700" spc="-25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;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0" algn="r">
                        <a:lnSpc>
                          <a:spcPts val="3045"/>
                        </a:lnSpc>
                      </a:pPr>
                      <a:r>
                        <a:rPr sz="2700" b="1" spc="-25" dirty="0">
                          <a:solidFill>
                            <a:srgbClr val="CC7832"/>
                          </a:solidFill>
                          <a:latin typeface="Menlo"/>
                          <a:cs typeface="Menlo"/>
                        </a:rPr>
                        <a:t>int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5"/>
                        </a:lnSpc>
                      </a:pPr>
                      <a:r>
                        <a:rPr sz="2700" dirty="0">
                          <a:solidFill>
                            <a:srgbClr val="9876AA"/>
                          </a:solidFill>
                          <a:latin typeface="Menlo"/>
                          <a:cs typeface="Menlo"/>
                        </a:rPr>
                        <a:t>x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5"/>
                        </a:lnSpc>
                      </a:pPr>
                      <a:r>
                        <a:rPr sz="270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=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3045"/>
                        </a:lnSpc>
                      </a:pPr>
                      <a:r>
                        <a:rPr sz="2700" spc="-25" dirty="0">
                          <a:solidFill>
                            <a:srgbClr val="6897BB"/>
                          </a:solidFill>
                          <a:latin typeface="Menlo"/>
                          <a:cs typeface="Menlo"/>
                        </a:rPr>
                        <a:t>10</a:t>
                      </a:r>
                      <a:r>
                        <a:rPr sz="2700" spc="-25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;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marL="31750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b="1" spc="-25" dirty="0">
                          <a:solidFill>
                            <a:srgbClr val="CC7832"/>
                          </a:solidFill>
                          <a:latin typeface="Menlo"/>
                          <a:cs typeface="Menlo"/>
                        </a:rPr>
                        <a:t>int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dirty="0">
                          <a:solidFill>
                            <a:srgbClr val="9876AA"/>
                          </a:solidFill>
                          <a:latin typeface="Menlo"/>
                          <a:cs typeface="Menlo"/>
                        </a:rPr>
                        <a:t>b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=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spc="-25" dirty="0">
                          <a:solidFill>
                            <a:srgbClr val="6897BB"/>
                          </a:solidFill>
                          <a:latin typeface="Menlo"/>
                          <a:cs typeface="Menlo"/>
                        </a:rPr>
                        <a:t>4</a:t>
                      </a:r>
                      <a:r>
                        <a:rPr sz="2700" spc="-25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;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marR="95250" algn="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b="1" spc="-25" dirty="0">
                          <a:solidFill>
                            <a:srgbClr val="CC7832"/>
                          </a:solidFill>
                          <a:latin typeface="Menlo"/>
                          <a:cs typeface="Menlo"/>
                        </a:rPr>
                        <a:t>int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dirty="0">
                          <a:solidFill>
                            <a:srgbClr val="9876AA"/>
                          </a:solidFill>
                          <a:latin typeface="Menlo"/>
                          <a:cs typeface="Menlo"/>
                        </a:rPr>
                        <a:t>y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=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3235"/>
                        </a:lnSpc>
                        <a:spcBef>
                          <a:spcPts val="535"/>
                        </a:spcBef>
                      </a:pPr>
                      <a:r>
                        <a:rPr sz="2700" spc="-25" dirty="0">
                          <a:solidFill>
                            <a:srgbClr val="6897BB"/>
                          </a:solidFill>
                          <a:latin typeface="Menlo"/>
                          <a:cs typeface="Menlo"/>
                        </a:rPr>
                        <a:t>4</a:t>
                      </a:r>
                      <a:r>
                        <a:rPr sz="2700" spc="-25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;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6794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7073900" y="2590800"/>
            <a:ext cx="50774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" dirty="0">
                <a:solidFill>
                  <a:srgbClr val="34A5DA"/>
                </a:solidFill>
                <a:latin typeface="AvenirNext-Medium"/>
                <a:cs typeface="AvenirNext-Medium"/>
              </a:rPr>
              <a:t>Type</a:t>
            </a:r>
            <a:r>
              <a:rPr sz="2600" spc="-40" dirty="0">
                <a:solidFill>
                  <a:srgbClr val="34A5DA"/>
                </a:solidFill>
                <a:latin typeface="AvenirNext-Medium"/>
                <a:cs typeface="AvenirNext-Medium"/>
              </a:rPr>
              <a:t> </a:t>
            </a:r>
            <a:r>
              <a:rPr sz="2600" dirty="0">
                <a:solidFill>
                  <a:srgbClr val="34A5DA"/>
                </a:solidFill>
                <a:latin typeface="AvenirNext-Medium"/>
                <a:cs typeface="AvenirNext-Medium"/>
              </a:rPr>
              <a:t>for</a:t>
            </a:r>
            <a:r>
              <a:rPr sz="2600" spc="-35" dirty="0">
                <a:solidFill>
                  <a:srgbClr val="34A5DA"/>
                </a:solidFill>
                <a:latin typeface="AvenirNext-Medium"/>
                <a:cs typeface="AvenirNext-Medium"/>
              </a:rPr>
              <a:t> </a:t>
            </a:r>
            <a:r>
              <a:rPr sz="2600" dirty="0">
                <a:solidFill>
                  <a:srgbClr val="34A5DA"/>
                </a:solidFill>
                <a:latin typeface="AvenirNext-Medium"/>
                <a:cs typeface="AvenirNext-Medium"/>
              </a:rPr>
              <a:t>division</a:t>
            </a:r>
            <a:r>
              <a:rPr sz="2600" spc="-35" dirty="0">
                <a:solidFill>
                  <a:srgbClr val="34A5DA"/>
                </a:solidFill>
                <a:latin typeface="AvenirNext-Medium"/>
                <a:cs typeface="AvenirNext-Medium"/>
              </a:rPr>
              <a:t> </a:t>
            </a:r>
            <a:r>
              <a:rPr sz="2600" dirty="0">
                <a:solidFill>
                  <a:srgbClr val="34A5DA"/>
                </a:solidFill>
                <a:latin typeface="AvenirNext-Medium"/>
                <a:cs typeface="AvenirNext-Medium"/>
              </a:rPr>
              <a:t>result</a:t>
            </a:r>
            <a:r>
              <a:rPr sz="2600" spc="-35" dirty="0">
                <a:solidFill>
                  <a:srgbClr val="34A5DA"/>
                </a:solidFill>
                <a:latin typeface="AvenirNext-Medium"/>
                <a:cs typeface="AvenirNext-Medium"/>
              </a:rPr>
              <a:t> </a:t>
            </a:r>
            <a:r>
              <a:rPr sz="2600" dirty="0">
                <a:solidFill>
                  <a:srgbClr val="34A5DA"/>
                </a:solidFill>
                <a:latin typeface="AvenirNext-Medium"/>
                <a:cs typeface="AvenirNext-Medium"/>
              </a:rPr>
              <a:t>is</a:t>
            </a:r>
            <a:r>
              <a:rPr sz="2600" spc="-35" dirty="0">
                <a:solidFill>
                  <a:srgbClr val="34A5DA"/>
                </a:solidFill>
                <a:latin typeface="AvenirNext-Medium"/>
                <a:cs typeface="AvenirNext-Medium"/>
              </a:rPr>
              <a:t> </a:t>
            </a:r>
            <a:r>
              <a:rPr sz="2600" spc="-10" dirty="0">
                <a:solidFill>
                  <a:srgbClr val="34A5DA"/>
                </a:solidFill>
                <a:latin typeface="AvenirNext-Medium"/>
                <a:cs typeface="AvenirNext-Medium"/>
              </a:rPr>
              <a:t>double?</a:t>
            </a:r>
            <a:endParaRPr sz="2600">
              <a:latin typeface="AvenirNext-Medium"/>
              <a:cs typeface="AvenirNext-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288410" y="6096337"/>
            <a:ext cx="4671060" cy="0"/>
          </a:xfrm>
          <a:custGeom>
            <a:avLst/>
            <a:gdLst/>
            <a:ahLst/>
            <a:cxnLst/>
            <a:rect l="l" t="t" r="r" b="b"/>
            <a:pathLst>
              <a:path w="4671059">
                <a:moveTo>
                  <a:pt x="0" y="0"/>
                </a:moveTo>
                <a:lnTo>
                  <a:pt x="4670723" y="0"/>
                </a:lnTo>
              </a:path>
            </a:pathLst>
          </a:custGeom>
          <a:ln w="2540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289800" y="5156200"/>
            <a:ext cx="4567555" cy="170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15335" algn="l"/>
                <a:tab pos="3728085" algn="l"/>
                <a:tab pos="4141470" algn="l"/>
              </a:tabLst>
            </a:pPr>
            <a:r>
              <a:rPr sz="2700" b="1" dirty="0">
                <a:solidFill>
                  <a:srgbClr val="CC7832"/>
                </a:solidFill>
                <a:latin typeface="Menlo"/>
                <a:cs typeface="Menlo"/>
              </a:rPr>
              <a:t>double</a:t>
            </a:r>
            <a:r>
              <a:rPr sz="2700" b="1" spc="-5" dirty="0">
                <a:solidFill>
                  <a:srgbClr val="CC7832"/>
                </a:solidFill>
                <a:latin typeface="Menlo"/>
                <a:cs typeface="Menlo"/>
              </a:rPr>
              <a:t> </a:t>
            </a:r>
            <a:r>
              <a:rPr sz="2700" dirty="0">
                <a:solidFill>
                  <a:srgbClr val="9876AA"/>
                </a:solidFill>
                <a:latin typeface="Menlo"/>
                <a:cs typeface="Menlo"/>
              </a:rPr>
              <a:t>result</a:t>
            </a:r>
            <a:r>
              <a:rPr sz="27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2700" spc="-50" dirty="0">
                <a:solidFill>
                  <a:srgbClr val="B6C1CB"/>
                </a:solidFill>
                <a:latin typeface="Menlo"/>
                <a:cs typeface="Menlo"/>
              </a:rPr>
              <a:t>=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60" dirty="0">
                <a:solidFill>
                  <a:srgbClr val="6897BB"/>
                </a:solidFill>
                <a:latin typeface="Menlo"/>
                <a:cs typeface="Menlo"/>
              </a:rPr>
              <a:t>x</a:t>
            </a:r>
            <a:r>
              <a:rPr sz="2700" dirty="0">
                <a:solidFill>
                  <a:srgbClr val="6897BB"/>
                </a:solidFill>
                <a:latin typeface="Menlo"/>
                <a:cs typeface="Menlo"/>
              </a:rPr>
              <a:t>	</a:t>
            </a:r>
            <a:r>
              <a:rPr sz="2700" spc="-50" dirty="0">
                <a:solidFill>
                  <a:srgbClr val="B6C1CB"/>
                </a:solidFill>
                <a:latin typeface="Menlo"/>
                <a:cs typeface="Menlo"/>
              </a:rPr>
              <a:t>/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25" dirty="0">
                <a:solidFill>
                  <a:srgbClr val="6897BB"/>
                </a:solidFill>
                <a:latin typeface="Menlo"/>
                <a:cs typeface="Menlo"/>
              </a:rPr>
              <a:t>y</a:t>
            </a:r>
            <a:r>
              <a:rPr sz="2700" spc="-25" dirty="0">
                <a:solidFill>
                  <a:srgbClr val="B6C1CB"/>
                </a:solidFill>
                <a:latin typeface="Menlo"/>
                <a:cs typeface="Menlo"/>
              </a:rPr>
              <a:t>;</a:t>
            </a:r>
            <a:endParaRPr sz="2700">
              <a:latin typeface="Menlo"/>
              <a:cs typeface="Menlo"/>
            </a:endParaRPr>
          </a:p>
          <a:p>
            <a:pPr>
              <a:lnSpc>
                <a:spcPct val="100000"/>
              </a:lnSpc>
            </a:pPr>
            <a:endParaRPr sz="3100">
              <a:latin typeface="Menlo"/>
              <a:cs typeface="Menl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00">
              <a:latin typeface="Menlo"/>
              <a:cs typeface="Menlo"/>
            </a:endParaRPr>
          </a:p>
          <a:p>
            <a:pPr marL="12700">
              <a:lnSpc>
                <a:spcPct val="100000"/>
              </a:lnSpc>
              <a:tabLst>
                <a:tab pos="2076450" algn="l"/>
              </a:tabLst>
            </a:pPr>
            <a:r>
              <a:rPr sz="2700" dirty="0">
                <a:solidFill>
                  <a:srgbClr val="9876AA"/>
                </a:solidFill>
                <a:latin typeface="Menlo"/>
                <a:cs typeface="Menlo"/>
              </a:rPr>
              <a:t>result</a:t>
            </a:r>
            <a:r>
              <a:rPr sz="27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2700" spc="-25" dirty="0">
                <a:solidFill>
                  <a:srgbClr val="B6C1CB"/>
                </a:solidFill>
                <a:latin typeface="Menlo"/>
                <a:cs typeface="Menlo"/>
              </a:rPr>
              <a:t>==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50" dirty="0">
                <a:solidFill>
                  <a:srgbClr val="6897BB"/>
                </a:solidFill>
                <a:latin typeface="Menlo"/>
                <a:cs typeface="Menlo"/>
              </a:rPr>
              <a:t>?</a:t>
            </a:r>
            <a:endParaRPr sz="2700">
              <a:latin typeface="Menlo"/>
              <a:cs typeface="Menl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2694901"/>
            <a:ext cx="10872470" cy="12147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57200" marR="5080" indent="-444500">
              <a:lnSpc>
                <a:spcPct val="111500"/>
              </a:lnSpc>
              <a:spcBef>
                <a:spcPts val="140"/>
              </a:spcBef>
            </a:pPr>
            <a:r>
              <a:rPr sz="5325" baseline="-4694" dirty="0">
                <a:solidFill>
                  <a:srgbClr val="34A5DA"/>
                </a:solidFill>
                <a:latin typeface="Lucida Grande"/>
                <a:cs typeface="Lucida Grande"/>
              </a:rPr>
              <a:t>▸</a:t>
            </a:r>
            <a:r>
              <a:rPr sz="5325" spc="592" baseline="-4694" dirty="0">
                <a:solidFill>
                  <a:srgbClr val="34A5DA"/>
                </a:solidFill>
                <a:latin typeface="Lucida Grande"/>
                <a:cs typeface="Lucida Grande"/>
              </a:rPr>
              <a:t> </a:t>
            </a:r>
            <a:r>
              <a:rPr sz="3400" dirty="0">
                <a:latin typeface="AvenirNext-Medium"/>
                <a:cs typeface="AvenirNext-Medium"/>
              </a:rPr>
              <a:t>Operations</a:t>
            </a:r>
            <a:r>
              <a:rPr sz="3400" spc="-40" dirty="0">
                <a:latin typeface="AvenirNext-Medium"/>
                <a:cs typeface="AvenirNext-Medium"/>
              </a:rPr>
              <a:t> </a:t>
            </a:r>
            <a:r>
              <a:rPr sz="3400" dirty="0">
                <a:latin typeface="AvenirNext-Medium"/>
                <a:cs typeface="AvenirNext-Medium"/>
              </a:rPr>
              <a:t>with</a:t>
            </a:r>
            <a:r>
              <a:rPr sz="3400" spc="-40" dirty="0">
                <a:latin typeface="AvenirNext-Medium"/>
                <a:cs typeface="AvenirNext-Medium"/>
              </a:rPr>
              <a:t> </a:t>
            </a:r>
            <a:r>
              <a:rPr sz="3400" dirty="0">
                <a:solidFill>
                  <a:srgbClr val="E42832"/>
                </a:solidFill>
                <a:latin typeface="AvenirNext-Medium"/>
                <a:cs typeface="AvenirNext-Medium"/>
              </a:rPr>
              <a:t>widening</a:t>
            </a:r>
            <a:r>
              <a:rPr sz="3400" spc="-40" dirty="0">
                <a:solidFill>
                  <a:srgbClr val="E42832"/>
                </a:solidFill>
                <a:latin typeface="AvenirNext-Medium"/>
                <a:cs typeface="AvenirNext-Medium"/>
              </a:rPr>
              <a:t> </a:t>
            </a:r>
            <a:r>
              <a:rPr sz="3400" dirty="0">
                <a:latin typeface="AvenirNext-Medium"/>
                <a:cs typeface="AvenirNext-Medium"/>
              </a:rPr>
              <a:t>result</a:t>
            </a:r>
            <a:r>
              <a:rPr sz="3400" spc="-40" dirty="0">
                <a:latin typeface="AvenirNext-Medium"/>
                <a:cs typeface="AvenirNext-Medium"/>
              </a:rPr>
              <a:t> </a:t>
            </a:r>
            <a:r>
              <a:rPr sz="3400" dirty="0">
                <a:latin typeface="AvenirNext-Medium"/>
                <a:cs typeface="AvenirNext-Medium"/>
              </a:rPr>
              <a:t>require</a:t>
            </a:r>
            <a:r>
              <a:rPr sz="3400" spc="-40" dirty="0">
                <a:latin typeface="AvenirNext-Medium"/>
                <a:cs typeface="AvenirNext-Medium"/>
              </a:rPr>
              <a:t> </a:t>
            </a:r>
            <a:r>
              <a:rPr sz="3400" dirty="0">
                <a:latin typeface="AvenirNext-Medium"/>
                <a:cs typeface="AvenirNext-Medium"/>
              </a:rPr>
              <a:t>explicit</a:t>
            </a:r>
            <a:r>
              <a:rPr sz="3400" spc="-35" dirty="0">
                <a:latin typeface="AvenirNext-Medium"/>
                <a:cs typeface="AvenirNext-Medium"/>
              </a:rPr>
              <a:t> </a:t>
            </a:r>
            <a:r>
              <a:rPr sz="3400" spc="-20" dirty="0">
                <a:latin typeface="AvenirNext-Medium"/>
                <a:cs typeface="AvenirNext-Medium"/>
              </a:rPr>
              <a:t>type </a:t>
            </a:r>
            <a:r>
              <a:rPr sz="3400" dirty="0">
                <a:latin typeface="AvenirNext-Medium"/>
                <a:cs typeface="AvenirNext-Medium"/>
              </a:rPr>
              <a:t>conversion </a:t>
            </a:r>
            <a:r>
              <a:rPr sz="3400" spc="-10" dirty="0">
                <a:latin typeface="AvenirNext-Medium"/>
                <a:cs typeface="AvenirNext-Medium"/>
              </a:rPr>
              <a:t>(cast)</a:t>
            </a:r>
            <a:endParaRPr sz="3400">
              <a:latin typeface="AvenirNext-Medium"/>
              <a:cs typeface="AvenirNext-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482600"/>
            <a:ext cx="71888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2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105" dirty="0">
                <a:solidFill>
                  <a:srgbClr val="838787"/>
                </a:solidFill>
                <a:latin typeface="DIN Alternate"/>
                <a:cs typeface="DIN Alternate"/>
              </a:rPr>
              <a:t>ARITHMETIC</a:t>
            </a:r>
            <a:r>
              <a:rPr sz="2400" b="1" spc="32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OPERATORS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TYPE CONVERSION: </a:t>
            </a:r>
            <a:r>
              <a:rPr spc="-10" dirty="0"/>
              <a:t>CASTING</a:t>
            </a:r>
          </a:p>
        </p:txBody>
      </p:sp>
      <p:sp>
        <p:nvSpPr>
          <p:cNvPr id="5" name="object 5"/>
          <p:cNvSpPr/>
          <p:nvPr/>
        </p:nvSpPr>
        <p:spPr>
          <a:xfrm>
            <a:off x="2314552" y="4638949"/>
            <a:ext cx="8376284" cy="4115435"/>
          </a:xfrm>
          <a:custGeom>
            <a:avLst/>
            <a:gdLst/>
            <a:ahLst/>
            <a:cxnLst/>
            <a:rect l="l" t="t" r="r" b="b"/>
            <a:pathLst>
              <a:path w="8376284" h="4115434">
                <a:moveTo>
                  <a:pt x="8206020" y="0"/>
                </a:moveTo>
                <a:lnTo>
                  <a:pt x="170428" y="0"/>
                </a:lnTo>
                <a:lnTo>
                  <a:pt x="137600" y="129"/>
                </a:lnTo>
                <a:lnTo>
                  <a:pt x="89891" y="3507"/>
                </a:lnTo>
                <a:lnTo>
                  <a:pt x="49795" y="18338"/>
                </a:lnTo>
                <a:lnTo>
                  <a:pt x="18336" y="49797"/>
                </a:lnTo>
                <a:lnTo>
                  <a:pt x="3503" y="89893"/>
                </a:lnTo>
                <a:lnTo>
                  <a:pt x="126" y="137284"/>
                </a:lnTo>
                <a:lnTo>
                  <a:pt x="0" y="3945251"/>
                </a:lnTo>
                <a:lnTo>
                  <a:pt x="138" y="3977644"/>
                </a:lnTo>
                <a:lnTo>
                  <a:pt x="3508" y="4025046"/>
                </a:lnTo>
                <a:lnTo>
                  <a:pt x="18336" y="4065130"/>
                </a:lnTo>
                <a:lnTo>
                  <a:pt x="49795" y="4096589"/>
                </a:lnTo>
                <a:lnTo>
                  <a:pt x="89879" y="4111420"/>
                </a:lnTo>
                <a:lnTo>
                  <a:pt x="137281" y="4114798"/>
                </a:lnTo>
                <a:lnTo>
                  <a:pt x="169674" y="4114928"/>
                </a:lnTo>
                <a:lnTo>
                  <a:pt x="8205266" y="4114928"/>
                </a:lnTo>
                <a:lnTo>
                  <a:pt x="8264120" y="4113889"/>
                </a:lnTo>
                <a:lnTo>
                  <a:pt x="8305603" y="4106613"/>
                </a:lnTo>
                <a:lnTo>
                  <a:pt x="8343340" y="4082572"/>
                </a:lnTo>
                <a:lnTo>
                  <a:pt x="8367381" y="4044834"/>
                </a:lnTo>
                <a:lnTo>
                  <a:pt x="8374661" y="4003351"/>
                </a:lnTo>
                <a:lnTo>
                  <a:pt x="8375697" y="3945251"/>
                </a:lnTo>
                <a:lnTo>
                  <a:pt x="8375694" y="169677"/>
                </a:lnTo>
                <a:lnTo>
                  <a:pt x="8374647" y="111482"/>
                </a:lnTo>
                <a:lnTo>
                  <a:pt x="8367381" y="70093"/>
                </a:lnTo>
                <a:lnTo>
                  <a:pt x="8343340" y="32355"/>
                </a:lnTo>
                <a:lnTo>
                  <a:pt x="8305603" y="8314"/>
                </a:lnTo>
                <a:lnTo>
                  <a:pt x="8264214" y="1039"/>
                </a:lnTo>
                <a:lnTo>
                  <a:pt x="8206020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762250" y="5396712"/>
          <a:ext cx="2334260" cy="995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7840">
                <a:tc>
                  <a:txBody>
                    <a:bodyPr/>
                    <a:lstStyle/>
                    <a:p>
                      <a:pPr marL="31750">
                        <a:lnSpc>
                          <a:spcPts val="3045"/>
                        </a:lnSpc>
                      </a:pPr>
                      <a:r>
                        <a:rPr sz="2700" b="1" spc="-25" dirty="0">
                          <a:solidFill>
                            <a:srgbClr val="CC7832"/>
                          </a:solidFill>
                          <a:latin typeface="Menlo"/>
                          <a:cs typeface="Menlo"/>
                        </a:rPr>
                        <a:t>int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5"/>
                        </a:lnSpc>
                      </a:pPr>
                      <a:r>
                        <a:rPr sz="2700" dirty="0">
                          <a:solidFill>
                            <a:srgbClr val="9876AA"/>
                          </a:solidFill>
                          <a:latin typeface="Menlo"/>
                          <a:cs typeface="Menlo"/>
                        </a:rPr>
                        <a:t>x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5"/>
                        </a:lnSpc>
                      </a:pPr>
                      <a:r>
                        <a:rPr sz="270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=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3045"/>
                        </a:lnSpc>
                      </a:pPr>
                      <a:r>
                        <a:rPr sz="2700" spc="-25" dirty="0">
                          <a:solidFill>
                            <a:srgbClr val="6897BB"/>
                          </a:solidFill>
                          <a:latin typeface="Menlo"/>
                          <a:cs typeface="Menlo"/>
                        </a:rPr>
                        <a:t>10</a:t>
                      </a:r>
                      <a:r>
                        <a:rPr sz="2700" spc="-25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;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marL="31750">
                        <a:lnSpc>
                          <a:spcPts val="3235"/>
                        </a:lnSpc>
                        <a:spcBef>
                          <a:spcPts val="585"/>
                        </a:spcBef>
                      </a:pPr>
                      <a:r>
                        <a:rPr sz="2700" b="1" spc="-25" dirty="0">
                          <a:solidFill>
                            <a:srgbClr val="CC7832"/>
                          </a:solidFill>
                          <a:latin typeface="Menlo"/>
                          <a:cs typeface="Menlo"/>
                        </a:rPr>
                        <a:t>int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7429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35"/>
                        </a:lnSpc>
                        <a:spcBef>
                          <a:spcPts val="585"/>
                        </a:spcBef>
                      </a:pPr>
                      <a:r>
                        <a:rPr sz="2700" dirty="0">
                          <a:solidFill>
                            <a:srgbClr val="9876AA"/>
                          </a:solidFill>
                          <a:latin typeface="Menlo"/>
                          <a:cs typeface="Menlo"/>
                        </a:rPr>
                        <a:t>y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7429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35"/>
                        </a:lnSpc>
                        <a:spcBef>
                          <a:spcPts val="585"/>
                        </a:spcBef>
                      </a:pPr>
                      <a:r>
                        <a:rPr sz="2700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=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74295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3235"/>
                        </a:lnSpc>
                        <a:spcBef>
                          <a:spcPts val="585"/>
                        </a:spcBef>
                      </a:pPr>
                      <a:r>
                        <a:rPr sz="2700" spc="-25" dirty="0">
                          <a:solidFill>
                            <a:srgbClr val="6897BB"/>
                          </a:solidFill>
                          <a:latin typeface="Menlo"/>
                          <a:cs typeface="Menlo"/>
                        </a:rPr>
                        <a:t>4</a:t>
                      </a:r>
                      <a:r>
                        <a:rPr sz="2700" spc="-25" dirty="0">
                          <a:solidFill>
                            <a:srgbClr val="B6C1CB"/>
                          </a:solidFill>
                          <a:latin typeface="Menlo"/>
                          <a:cs typeface="Menlo"/>
                        </a:rPr>
                        <a:t>;</a:t>
                      </a:r>
                      <a:endParaRPr sz="2700">
                        <a:latin typeface="Menlo"/>
                        <a:cs typeface="Menlo"/>
                      </a:endParaRPr>
                    </a:p>
                  </a:txBody>
                  <a:tcPr marL="0" marR="0" marT="7429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3151038" y="7353637"/>
            <a:ext cx="6703059" cy="0"/>
          </a:xfrm>
          <a:custGeom>
            <a:avLst/>
            <a:gdLst/>
            <a:ahLst/>
            <a:cxnLst/>
            <a:rect l="l" t="t" r="r" b="b"/>
            <a:pathLst>
              <a:path w="6703059">
                <a:moveTo>
                  <a:pt x="0" y="0"/>
                </a:moveTo>
                <a:lnTo>
                  <a:pt x="6702723" y="0"/>
                </a:lnTo>
              </a:path>
            </a:pathLst>
          </a:custGeom>
          <a:ln w="2540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81300" y="6540500"/>
            <a:ext cx="6425565" cy="157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15335" algn="l"/>
                <a:tab pos="3728085" algn="l"/>
                <a:tab pos="4141470" algn="l"/>
                <a:tab pos="5999480" algn="l"/>
              </a:tabLst>
            </a:pPr>
            <a:r>
              <a:rPr sz="2700" b="1" dirty="0">
                <a:solidFill>
                  <a:srgbClr val="CC7832"/>
                </a:solidFill>
                <a:latin typeface="Menlo"/>
                <a:cs typeface="Menlo"/>
              </a:rPr>
              <a:t>double</a:t>
            </a:r>
            <a:r>
              <a:rPr sz="2700" b="1" spc="-5" dirty="0">
                <a:solidFill>
                  <a:srgbClr val="CC7832"/>
                </a:solidFill>
                <a:latin typeface="Menlo"/>
                <a:cs typeface="Menlo"/>
              </a:rPr>
              <a:t> </a:t>
            </a:r>
            <a:r>
              <a:rPr sz="2700" dirty="0">
                <a:solidFill>
                  <a:srgbClr val="9876AA"/>
                </a:solidFill>
                <a:latin typeface="Menlo"/>
                <a:cs typeface="Menlo"/>
              </a:rPr>
              <a:t>result</a:t>
            </a:r>
            <a:r>
              <a:rPr sz="27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2700" spc="-50" dirty="0">
                <a:solidFill>
                  <a:srgbClr val="B6C1CB"/>
                </a:solidFill>
                <a:latin typeface="Menlo"/>
                <a:cs typeface="Menlo"/>
              </a:rPr>
              <a:t>=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60" dirty="0">
                <a:solidFill>
                  <a:srgbClr val="6897BB"/>
                </a:solidFill>
                <a:latin typeface="Menlo"/>
                <a:cs typeface="Menlo"/>
              </a:rPr>
              <a:t>x</a:t>
            </a:r>
            <a:r>
              <a:rPr sz="2700" dirty="0">
                <a:solidFill>
                  <a:srgbClr val="6897BB"/>
                </a:solidFill>
                <a:latin typeface="Menlo"/>
                <a:cs typeface="Menlo"/>
              </a:rPr>
              <a:t>	</a:t>
            </a:r>
            <a:r>
              <a:rPr sz="2700" spc="-50" dirty="0">
                <a:solidFill>
                  <a:srgbClr val="B6C1CB"/>
                </a:solidFill>
                <a:latin typeface="Menlo"/>
                <a:cs typeface="Menlo"/>
              </a:rPr>
              <a:t>/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10" dirty="0">
                <a:solidFill>
                  <a:srgbClr val="B6C1CB"/>
                </a:solidFill>
                <a:latin typeface="Menlo"/>
                <a:cs typeface="Menlo"/>
              </a:rPr>
              <a:t>(</a:t>
            </a:r>
            <a:r>
              <a:rPr sz="2700" b="1" spc="-10" dirty="0">
                <a:solidFill>
                  <a:srgbClr val="CC7832"/>
                </a:solidFill>
                <a:latin typeface="Menlo"/>
                <a:cs typeface="Menlo"/>
              </a:rPr>
              <a:t>double</a:t>
            </a:r>
            <a:r>
              <a:rPr sz="2700" spc="-10" dirty="0">
                <a:solidFill>
                  <a:srgbClr val="B6C1CB"/>
                </a:solidFill>
                <a:latin typeface="Menlo"/>
                <a:cs typeface="Menlo"/>
              </a:rPr>
              <a:t>)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25" dirty="0">
                <a:solidFill>
                  <a:srgbClr val="6897BB"/>
                </a:solidFill>
                <a:latin typeface="Menlo"/>
                <a:cs typeface="Menlo"/>
              </a:rPr>
              <a:t>y</a:t>
            </a:r>
            <a:r>
              <a:rPr sz="2700" spc="-25" dirty="0">
                <a:solidFill>
                  <a:srgbClr val="B6C1CB"/>
                </a:solidFill>
                <a:latin typeface="Menlo"/>
                <a:cs typeface="Menlo"/>
              </a:rPr>
              <a:t>;</a:t>
            </a:r>
            <a:endParaRPr sz="2700">
              <a:latin typeface="Menlo"/>
              <a:cs typeface="Menlo"/>
            </a:endParaRPr>
          </a:p>
          <a:p>
            <a:pPr>
              <a:lnSpc>
                <a:spcPct val="100000"/>
              </a:lnSpc>
            </a:pPr>
            <a:endParaRPr sz="3100">
              <a:latin typeface="Menlo"/>
              <a:cs typeface="Menlo"/>
            </a:endParaRPr>
          </a:p>
          <a:p>
            <a:pPr marL="12700">
              <a:lnSpc>
                <a:spcPct val="100000"/>
              </a:lnSpc>
              <a:spcBef>
                <a:spcPts val="2150"/>
              </a:spcBef>
              <a:tabLst>
                <a:tab pos="2076450" algn="l"/>
              </a:tabLst>
            </a:pPr>
            <a:r>
              <a:rPr sz="2700" dirty="0">
                <a:solidFill>
                  <a:srgbClr val="9876AA"/>
                </a:solidFill>
                <a:latin typeface="Menlo"/>
                <a:cs typeface="Menlo"/>
              </a:rPr>
              <a:t>result</a:t>
            </a:r>
            <a:r>
              <a:rPr sz="2700" spc="-5" dirty="0">
                <a:solidFill>
                  <a:srgbClr val="9876AA"/>
                </a:solidFill>
                <a:latin typeface="Menlo"/>
                <a:cs typeface="Menlo"/>
              </a:rPr>
              <a:t> </a:t>
            </a:r>
            <a:r>
              <a:rPr sz="2700" spc="-25" dirty="0">
                <a:solidFill>
                  <a:srgbClr val="B6C1CB"/>
                </a:solidFill>
                <a:latin typeface="Menlo"/>
                <a:cs typeface="Menlo"/>
              </a:rPr>
              <a:t>==</a:t>
            </a:r>
            <a:r>
              <a:rPr sz="2700" dirty="0">
                <a:solidFill>
                  <a:srgbClr val="B6C1CB"/>
                </a:solidFill>
                <a:latin typeface="Menlo"/>
                <a:cs typeface="Menlo"/>
              </a:rPr>
              <a:t>	</a:t>
            </a:r>
            <a:r>
              <a:rPr sz="2700" spc="-50" dirty="0">
                <a:solidFill>
                  <a:srgbClr val="6897BB"/>
                </a:solidFill>
                <a:latin typeface="Menlo"/>
                <a:cs typeface="Menlo"/>
              </a:rPr>
              <a:t>?</a:t>
            </a:r>
            <a:endParaRPr sz="2700">
              <a:latin typeface="Menlo"/>
              <a:cs typeface="Menl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37422" y="451792"/>
            <a:ext cx="31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838787"/>
                </a:solidFill>
                <a:latin typeface="DIN Alternate"/>
                <a:cs typeface="DIN Alternate"/>
              </a:rPr>
              <a:t>27</a:t>
            </a:r>
            <a:endParaRPr sz="2400">
              <a:latin typeface="DIN Alternate"/>
              <a:cs typeface="DIN Alternat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4500" y="3649979"/>
            <a:ext cx="9109075" cy="4708525"/>
          </a:xfrm>
          <a:prstGeom prst="rect">
            <a:avLst/>
          </a:prstGeom>
        </p:spPr>
        <p:txBody>
          <a:bodyPr vert="horz" wrap="square" lIns="0" tIns="312420" rIns="0" bIns="0" rtlCol="0">
            <a:spAutoFit/>
          </a:bodyPr>
          <a:lstStyle/>
          <a:p>
            <a:pPr marL="12700" marR="201295">
              <a:lnSpc>
                <a:spcPts val="11500"/>
              </a:lnSpc>
              <a:spcBef>
                <a:spcPts val="2460"/>
              </a:spcBef>
            </a:pPr>
            <a:r>
              <a:rPr sz="11550" b="1" dirty="0">
                <a:solidFill>
                  <a:srgbClr val="34A5DA"/>
                </a:solidFill>
                <a:latin typeface="DIN Condensed"/>
                <a:cs typeface="DIN Condensed"/>
              </a:rPr>
              <a:t>COMMON </a:t>
            </a:r>
            <a:r>
              <a:rPr sz="11550" b="1" spc="-5" dirty="0">
                <a:solidFill>
                  <a:srgbClr val="34A5DA"/>
                </a:solidFill>
                <a:latin typeface="DIN Condensed"/>
                <a:cs typeface="DIN Condensed"/>
              </a:rPr>
              <a:t>MIS</a:t>
            </a:r>
            <a:r>
              <a:rPr sz="11550" b="1" spc="-645" dirty="0">
                <a:solidFill>
                  <a:srgbClr val="34A5DA"/>
                </a:solidFill>
                <a:latin typeface="DIN Condensed"/>
                <a:cs typeface="DIN Condensed"/>
              </a:rPr>
              <a:t>T</a:t>
            </a:r>
            <a:r>
              <a:rPr sz="11550" b="1" spc="-5" dirty="0">
                <a:solidFill>
                  <a:srgbClr val="34A5DA"/>
                </a:solidFill>
                <a:latin typeface="DIN Condensed"/>
                <a:cs typeface="DIN Condensed"/>
              </a:rPr>
              <a:t>AKES</a:t>
            </a:r>
            <a:r>
              <a:rPr sz="11550" b="1" spc="-85" dirty="0">
                <a:solidFill>
                  <a:srgbClr val="34A5DA"/>
                </a:solidFill>
                <a:latin typeface="DIN Condensed"/>
                <a:cs typeface="DIN Condensed"/>
              </a:rPr>
              <a:t> </a:t>
            </a:r>
            <a:r>
              <a:rPr sz="11550" b="1" spc="-25" dirty="0">
                <a:solidFill>
                  <a:srgbClr val="E42832"/>
                </a:solidFill>
                <a:latin typeface="DIN Condensed"/>
                <a:cs typeface="DIN Condensed"/>
              </a:rPr>
              <a:t>AND</a:t>
            </a:r>
            <a:endParaRPr sz="11550">
              <a:latin typeface="DIN Condensed"/>
              <a:cs typeface="DIN Condensed"/>
            </a:endParaRPr>
          </a:p>
          <a:p>
            <a:pPr marL="12700">
              <a:lnSpc>
                <a:spcPts val="11510"/>
              </a:lnSpc>
            </a:pPr>
            <a:r>
              <a:rPr sz="11550" b="1" spc="60" dirty="0">
                <a:solidFill>
                  <a:srgbClr val="34A5DA"/>
                </a:solidFill>
                <a:latin typeface="DIN Condensed"/>
                <a:cs typeface="DIN Condensed"/>
              </a:rPr>
              <a:t>PIT</a:t>
            </a:r>
            <a:r>
              <a:rPr sz="11550" b="1" spc="-520" dirty="0">
                <a:solidFill>
                  <a:srgbClr val="34A5DA"/>
                </a:solidFill>
                <a:latin typeface="DIN Condensed"/>
                <a:cs typeface="DIN Condensed"/>
              </a:rPr>
              <a:t>F</a:t>
            </a:r>
            <a:r>
              <a:rPr sz="11550" b="1" spc="60" dirty="0">
                <a:solidFill>
                  <a:srgbClr val="34A5DA"/>
                </a:solidFill>
                <a:latin typeface="DIN Condensed"/>
                <a:cs typeface="DIN Condensed"/>
              </a:rPr>
              <a:t>ALLS</a:t>
            </a:r>
            <a:r>
              <a:rPr sz="11550" b="1" spc="-490" dirty="0">
                <a:solidFill>
                  <a:srgbClr val="34A5DA"/>
                </a:solidFill>
                <a:latin typeface="DIN Condensed"/>
                <a:cs typeface="DIN Condensed"/>
              </a:rPr>
              <a:t> </a:t>
            </a:r>
            <a:r>
              <a:rPr sz="11550" b="1" spc="-20" dirty="0">
                <a:solidFill>
                  <a:srgbClr val="34A5DA"/>
                </a:solidFill>
                <a:latin typeface="DIN Condensed"/>
                <a:cs typeface="DIN Condensed"/>
              </a:rPr>
              <a:t>OVERVIEW</a:t>
            </a:r>
            <a:endParaRPr sz="11550">
              <a:latin typeface="DIN Condensed"/>
              <a:cs typeface="DIN Condense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82600"/>
            <a:ext cx="8669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28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5" dirty="0">
                <a:solidFill>
                  <a:srgbClr val="838787"/>
                </a:solidFill>
                <a:latin typeface="DIN Alternate"/>
                <a:cs typeface="DIN Alternate"/>
              </a:rPr>
              <a:t>COMMON</a:t>
            </a:r>
            <a:r>
              <a:rPr sz="2400" b="1" spc="28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MISTAKES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AND</a:t>
            </a:r>
            <a:r>
              <a:rPr sz="2400" b="1" spc="29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PITFALLS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1409700"/>
            <a:ext cx="19672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4500" y="2777489"/>
            <a:ext cx="7536180" cy="506164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96265" indent="-583565">
              <a:lnSpc>
                <a:spcPct val="100000"/>
              </a:lnSpc>
              <a:spcBef>
                <a:spcPts val="130"/>
              </a:spcBef>
              <a:buClr>
                <a:srgbClr val="222222"/>
              </a:buClr>
              <a:buAutoNum type="arabicPeriod"/>
              <a:tabLst>
                <a:tab pos="596265" algn="l"/>
                <a:tab pos="596900" algn="l"/>
              </a:tabLst>
            </a:pPr>
            <a:r>
              <a:rPr sz="3200" dirty="0">
                <a:solidFill>
                  <a:srgbClr val="E42832"/>
                </a:solidFill>
                <a:latin typeface="AvenirNext-Medium"/>
                <a:cs typeface="AvenirNext-Medium"/>
              </a:rPr>
              <a:t>Missing</a:t>
            </a:r>
            <a:r>
              <a:rPr sz="3200" spc="-10" dirty="0">
                <a:solidFill>
                  <a:srgbClr val="E42832"/>
                </a:solidFill>
                <a:latin typeface="AvenirNext-Medium"/>
                <a:cs typeface="AvenirNext-Medium"/>
              </a:rPr>
              <a:t> </a:t>
            </a:r>
            <a:r>
              <a:rPr sz="3200" dirty="0">
                <a:solidFill>
                  <a:srgbClr val="222222"/>
                </a:solidFill>
                <a:latin typeface="AvenirNext-Medium"/>
                <a:cs typeface="AvenirNext-Medium"/>
              </a:rPr>
              <a:t>terminator</a:t>
            </a:r>
            <a:r>
              <a:rPr sz="3200" spc="-5" dirty="0">
                <a:solidFill>
                  <a:srgbClr val="222222"/>
                </a:solidFill>
                <a:latin typeface="AvenirNext-Medium"/>
                <a:cs typeface="AvenirNext-Medium"/>
              </a:rPr>
              <a:t> </a:t>
            </a:r>
            <a:r>
              <a:rPr sz="3200" dirty="0">
                <a:solidFill>
                  <a:srgbClr val="222222"/>
                </a:solidFill>
                <a:latin typeface="AvenirNext-Medium"/>
                <a:cs typeface="AvenirNext-Medium"/>
              </a:rPr>
              <a:t>sign</a:t>
            </a:r>
            <a:r>
              <a:rPr sz="3200" spc="-5" dirty="0">
                <a:solidFill>
                  <a:srgbClr val="222222"/>
                </a:solidFill>
                <a:latin typeface="AvenirNext-Medium"/>
                <a:cs typeface="AvenirNext-Medium"/>
              </a:rPr>
              <a:t> </a:t>
            </a:r>
            <a:r>
              <a:rPr sz="3200" spc="-25" dirty="0">
                <a:solidFill>
                  <a:srgbClr val="222222"/>
                </a:solidFill>
                <a:latin typeface="AvenirNext-Medium"/>
                <a:cs typeface="AvenirNext-Medium"/>
              </a:rPr>
              <a:t>';'</a:t>
            </a:r>
            <a:endParaRPr sz="3200" dirty="0">
              <a:latin typeface="AvenirNext-Medium"/>
              <a:cs typeface="AvenirNext-Medium"/>
            </a:endParaRPr>
          </a:p>
          <a:p>
            <a:pPr marL="596265" indent="-583565">
              <a:lnSpc>
                <a:spcPct val="100000"/>
              </a:lnSpc>
              <a:spcBef>
                <a:spcPts val="3259"/>
              </a:spcBef>
              <a:buClr>
                <a:srgbClr val="222222"/>
              </a:buClr>
              <a:buAutoNum type="arabicPeriod"/>
              <a:tabLst>
                <a:tab pos="596265" algn="l"/>
                <a:tab pos="596900" algn="l"/>
              </a:tabLst>
            </a:pPr>
            <a:r>
              <a:rPr sz="3200" dirty="0">
                <a:solidFill>
                  <a:srgbClr val="34A5DA"/>
                </a:solidFill>
                <a:latin typeface="AvenirNext-Medium"/>
                <a:cs typeface="AvenirNext-Medium"/>
              </a:rPr>
              <a:t>Incorrect</a:t>
            </a:r>
            <a:r>
              <a:rPr sz="3200" spc="-55" dirty="0">
                <a:solidFill>
                  <a:srgbClr val="34A5DA"/>
                </a:solidFill>
                <a:latin typeface="AvenirNext-Medium"/>
                <a:cs typeface="AvenirNext-Medium"/>
              </a:rPr>
              <a:t> </a:t>
            </a:r>
            <a:r>
              <a:rPr sz="3200" spc="-10" dirty="0">
                <a:solidFill>
                  <a:srgbClr val="222222"/>
                </a:solidFill>
                <a:latin typeface="AvenirNext-Medium"/>
                <a:cs typeface="AvenirNext-Medium"/>
              </a:rPr>
              <a:t>spelling</a:t>
            </a:r>
            <a:endParaRPr sz="3200" dirty="0">
              <a:latin typeface="AvenirNext-Medium"/>
              <a:cs typeface="AvenirNext-Medium"/>
            </a:endParaRPr>
          </a:p>
          <a:p>
            <a:pPr marL="1525270" lvl="1" indent="-902969">
              <a:lnSpc>
                <a:spcPct val="100000"/>
              </a:lnSpc>
              <a:spcBef>
                <a:spcPts val="3160"/>
              </a:spcBef>
              <a:buAutoNum type="arabicPeriod"/>
              <a:tabLst>
                <a:tab pos="1525270" algn="l"/>
                <a:tab pos="1525905" algn="l"/>
              </a:tabLst>
            </a:pPr>
            <a:r>
              <a:rPr sz="3200" dirty="0">
                <a:solidFill>
                  <a:srgbClr val="222222"/>
                </a:solidFill>
                <a:latin typeface="AvenirNext-Medium"/>
                <a:cs typeface="AvenirNext-Medium"/>
              </a:rPr>
              <a:t>Class</a:t>
            </a:r>
            <a:r>
              <a:rPr sz="3200" spc="5" dirty="0">
                <a:solidFill>
                  <a:srgbClr val="222222"/>
                </a:solidFill>
                <a:latin typeface="AvenirNext-Medium"/>
                <a:cs typeface="AvenirNext-Medium"/>
              </a:rPr>
              <a:t> </a:t>
            </a:r>
            <a:r>
              <a:rPr sz="3200" spc="-20" dirty="0">
                <a:solidFill>
                  <a:srgbClr val="222222"/>
                </a:solidFill>
                <a:latin typeface="AvenirNext-Medium"/>
                <a:cs typeface="AvenirNext-Medium"/>
              </a:rPr>
              <a:t>name</a:t>
            </a:r>
            <a:endParaRPr sz="3200" dirty="0">
              <a:latin typeface="AvenirNext-Medium"/>
              <a:cs typeface="AvenirNext-Medium"/>
            </a:endParaRPr>
          </a:p>
          <a:p>
            <a:pPr marL="1518285" lvl="1" indent="-896619">
              <a:lnSpc>
                <a:spcPct val="100000"/>
              </a:lnSpc>
              <a:spcBef>
                <a:spcPts val="3260"/>
              </a:spcBef>
              <a:buAutoNum type="arabicPeriod"/>
              <a:tabLst>
                <a:tab pos="1518285" algn="l"/>
                <a:tab pos="1518920" algn="l"/>
              </a:tabLst>
            </a:pPr>
            <a:r>
              <a:rPr sz="3200" dirty="0">
                <a:solidFill>
                  <a:srgbClr val="222222"/>
                </a:solidFill>
                <a:latin typeface="AvenirNext-Medium"/>
                <a:cs typeface="AvenirNext-Medium"/>
              </a:rPr>
              <a:t>Variable</a:t>
            </a:r>
            <a:r>
              <a:rPr sz="3200" spc="-135" dirty="0">
                <a:solidFill>
                  <a:srgbClr val="222222"/>
                </a:solidFill>
                <a:latin typeface="AvenirNext-Medium"/>
                <a:cs typeface="AvenirNext-Medium"/>
              </a:rPr>
              <a:t> </a:t>
            </a:r>
            <a:r>
              <a:rPr sz="3200" spc="-20" dirty="0">
                <a:solidFill>
                  <a:srgbClr val="222222"/>
                </a:solidFill>
                <a:latin typeface="AvenirNext-Medium"/>
                <a:cs typeface="AvenirNext-Medium"/>
              </a:rPr>
              <a:t>name</a:t>
            </a:r>
            <a:endParaRPr sz="3200" dirty="0">
              <a:latin typeface="AvenirNext-Medium"/>
              <a:cs typeface="AvenirNext-Medium"/>
            </a:endParaRPr>
          </a:p>
          <a:p>
            <a:pPr marL="596265" indent="-583565">
              <a:lnSpc>
                <a:spcPct val="100000"/>
              </a:lnSpc>
              <a:spcBef>
                <a:spcPts val="3160"/>
              </a:spcBef>
              <a:buAutoNum type="arabicPeriod"/>
              <a:tabLst>
                <a:tab pos="596265" algn="l"/>
                <a:tab pos="596900" algn="l"/>
              </a:tabLst>
            </a:pPr>
            <a:r>
              <a:rPr sz="3200" dirty="0">
                <a:solidFill>
                  <a:srgbClr val="222222"/>
                </a:solidFill>
                <a:latin typeface="AvenirNext-Medium"/>
                <a:cs typeface="AvenirNext-Medium"/>
              </a:rPr>
              <a:t>Code</a:t>
            </a:r>
            <a:r>
              <a:rPr sz="3200" spc="-5" dirty="0">
                <a:solidFill>
                  <a:srgbClr val="222222"/>
                </a:solidFill>
                <a:latin typeface="AvenirNext-Medium"/>
                <a:cs typeface="AvenirNext-Medium"/>
              </a:rPr>
              <a:t> </a:t>
            </a:r>
            <a:r>
              <a:rPr sz="3200" dirty="0">
                <a:solidFill>
                  <a:srgbClr val="222222"/>
                </a:solidFill>
                <a:latin typeface="AvenirNext-Medium"/>
                <a:cs typeface="AvenirNext-Medium"/>
              </a:rPr>
              <a:t>placement</a:t>
            </a:r>
            <a:r>
              <a:rPr sz="3200" spc="-5" dirty="0">
                <a:solidFill>
                  <a:srgbClr val="222222"/>
                </a:solidFill>
                <a:latin typeface="AvenirNext-Medium"/>
                <a:cs typeface="AvenirNext-Medium"/>
              </a:rPr>
              <a:t> </a:t>
            </a:r>
            <a:r>
              <a:rPr sz="3200" dirty="0">
                <a:solidFill>
                  <a:srgbClr val="34A5DA"/>
                </a:solidFill>
                <a:latin typeface="AvenirNext-Medium"/>
                <a:cs typeface="AvenirNext-Medium"/>
              </a:rPr>
              <a:t>outside </a:t>
            </a:r>
            <a:r>
              <a:rPr sz="3200" dirty="0">
                <a:solidFill>
                  <a:srgbClr val="222222"/>
                </a:solidFill>
                <a:latin typeface="AvenirNext-Medium"/>
                <a:cs typeface="AvenirNext-Medium"/>
              </a:rPr>
              <a:t>of</a:t>
            </a:r>
            <a:r>
              <a:rPr sz="3200" spc="75" dirty="0">
                <a:solidFill>
                  <a:srgbClr val="222222"/>
                </a:solidFill>
                <a:latin typeface="AvenirNext-Medium"/>
                <a:cs typeface="AvenirNext-Medium"/>
              </a:rPr>
              <a:t> </a:t>
            </a:r>
            <a:r>
              <a:rPr sz="3200" dirty="0">
                <a:solidFill>
                  <a:srgbClr val="222222"/>
                </a:solidFill>
                <a:latin typeface="AvenirNext-Medium"/>
                <a:cs typeface="AvenirNext-Medium"/>
              </a:rPr>
              <a:t>the </a:t>
            </a:r>
            <a:r>
              <a:rPr sz="3200" spc="-20" dirty="0">
                <a:solidFill>
                  <a:srgbClr val="222222"/>
                </a:solidFill>
                <a:latin typeface="AvenirNext-Medium"/>
                <a:cs typeface="AvenirNext-Medium"/>
              </a:rPr>
              <a:t>body</a:t>
            </a:r>
            <a:endParaRPr sz="3200" dirty="0">
              <a:latin typeface="AvenirNext-Medium"/>
              <a:cs typeface="AvenirNext-Medium"/>
            </a:endParaRPr>
          </a:p>
          <a:p>
            <a:pPr marL="596265" indent="-583565">
              <a:lnSpc>
                <a:spcPct val="100000"/>
              </a:lnSpc>
              <a:spcBef>
                <a:spcPts val="3260"/>
              </a:spcBef>
              <a:buClr>
                <a:srgbClr val="222222"/>
              </a:buClr>
              <a:buAutoNum type="arabicPeriod"/>
              <a:tabLst>
                <a:tab pos="596265" algn="l"/>
                <a:tab pos="596900" algn="l"/>
              </a:tabLst>
            </a:pPr>
            <a:r>
              <a:rPr sz="3200" dirty="0">
                <a:solidFill>
                  <a:srgbClr val="E42832"/>
                </a:solidFill>
                <a:latin typeface="AvenirNext-Medium"/>
                <a:cs typeface="AvenirNext-Medium"/>
              </a:rPr>
              <a:t>Missing</a:t>
            </a:r>
            <a:r>
              <a:rPr sz="3200" spc="5" dirty="0">
                <a:solidFill>
                  <a:srgbClr val="E42832"/>
                </a:solidFill>
                <a:latin typeface="AvenirNext-Medium"/>
                <a:cs typeface="AvenirNext-Medium"/>
              </a:rPr>
              <a:t> </a:t>
            </a:r>
            <a:r>
              <a:rPr sz="3200" dirty="0">
                <a:solidFill>
                  <a:srgbClr val="222222"/>
                </a:solidFill>
                <a:latin typeface="AvenirNext-Medium"/>
                <a:cs typeface="AvenirNext-Medium"/>
              </a:rPr>
              <a:t>quotes</a:t>
            </a:r>
            <a:r>
              <a:rPr sz="3200" spc="5" dirty="0">
                <a:solidFill>
                  <a:srgbClr val="222222"/>
                </a:solidFill>
                <a:latin typeface="AvenirNext-Medium"/>
                <a:cs typeface="AvenirNext-Medium"/>
              </a:rPr>
              <a:t> </a:t>
            </a:r>
            <a:r>
              <a:rPr sz="3200" dirty="0">
                <a:solidFill>
                  <a:srgbClr val="222222"/>
                </a:solidFill>
                <a:latin typeface="AvenirNext-Medium"/>
                <a:cs typeface="AvenirNext-Medium"/>
              </a:rPr>
              <a:t>or</a:t>
            </a:r>
            <a:r>
              <a:rPr sz="3200" spc="5" dirty="0">
                <a:solidFill>
                  <a:srgbClr val="222222"/>
                </a:solidFill>
                <a:latin typeface="AvenirNext-Medium"/>
                <a:cs typeface="AvenirNext-Medium"/>
              </a:rPr>
              <a:t> </a:t>
            </a:r>
            <a:r>
              <a:rPr sz="3200" spc="-10" dirty="0">
                <a:solidFill>
                  <a:srgbClr val="34A5DA"/>
                </a:solidFill>
                <a:latin typeface="AvenirNext-Medium"/>
                <a:cs typeface="AvenirNext-Medium"/>
              </a:rPr>
              <a:t>misplacement</a:t>
            </a:r>
            <a:endParaRPr sz="3200" dirty="0">
              <a:latin typeface="AvenirNext-Medium"/>
              <a:cs typeface="AvenirNext-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83720" y="451792"/>
            <a:ext cx="17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3</a:t>
            </a:r>
            <a:endParaRPr sz="2400">
              <a:latin typeface="DIN Alternate"/>
              <a:cs typeface="DIN Alternat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6" y="3868985"/>
            <a:ext cx="11176000" cy="3668395"/>
          </a:xfrm>
          <a:custGeom>
            <a:avLst/>
            <a:gdLst/>
            <a:ahLst/>
            <a:cxnLst/>
            <a:rect l="l" t="t" r="r" b="b"/>
            <a:pathLst>
              <a:path w="11176000" h="3668395">
                <a:moveTo>
                  <a:pt x="11020676" y="0"/>
                </a:moveTo>
                <a:lnTo>
                  <a:pt x="155991" y="0"/>
                </a:lnTo>
                <a:lnTo>
                  <a:pt x="125945" y="118"/>
                </a:lnTo>
                <a:lnTo>
                  <a:pt x="82280" y="3209"/>
                </a:lnTo>
                <a:lnTo>
                  <a:pt x="45575" y="16788"/>
                </a:lnTo>
                <a:lnTo>
                  <a:pt x="16778" y="45585"/>
                </a:lnTo>
                <a:lnTo>
                  <a:pt x="3205" y="82283"/>
                </a:lnTo>
                <a:lnTo>
                  <a:pt x="116" y="125659"/>
                </a:lnTo>
                <a:lnTo>
                  <a:pt x="0" y="3512705"/>
                </a:lnTo>
                <a:lnTo>
                  <a:pt x="126" y="3542354"/>
                </a:lnTo>
                <a:lnTo>
                  <a:pt x="3209" y="3585741"/>
                </a:lnTo>
                <a:lnTo>
                  <a:pt x="16778" y="3622435"/>
                </a:lnTo>
                <a:lnTo>
                  <a:pt x="45575" y="3651232"/>
                </a:lnTo>
                <a:lnTo>
                  <a:pt x="82269" y="3664804"/>
                </a:lnTo>
                <a:lnTo>
                  <a:pt x="125656" y="3667895"/>
                </a:lnTo>
                <a:lnTo>
                  <a:pt x="155305" y="3668014"/>
                </a:lnTo>
                <a:lnTo>
                  <a:pt x="11019990" y="3668014"/>
                </a:lnTo>
                <a:lnTo>
                  <a:pt x="11073862" y="3667063"/>
                </a:lnTo>
                <a:lnTo>
                  <a:pt x="11111836" y="3660406"/>
                </a:lnTo>
                <a:lnTo>
                  <a:pt x="11146374" y="3638402"/>
                </a:lnTo>
                <a:lnTo>
                  <a:pt x="11168377" y="3603853"/>
                </a:lnTo>
                <a:lnTo>
                  <a:pt x="11175047" y="3565885"/>
                </a:lnTo>
                <a:lnTo>
                  <a:pt x="11175878" y="3542354"/>
                </a:lnTo>
                <a:lnTo>
                  <a:pt x="11175867" y="125659"/>
                </a:lnTo>
                <a:lnTo>
                  <a:pt x="11172779" y="82272"/>
                </a:lnTo>
                <a:lnTo>
                  <a:pt x="11159203" y="45585"/>
                </a:lnTo>
                <a:lnTo>
                  <a:pt x="11130411" y="16788"/>
                </a:lnTo>
                <a:lnTo>
                  <a:pt x="11093722" y="3209"/>
                </a:lnTo>
                <a:lnTo>
                  <a:pt x="11050327" y="118"/>
                </a:lnTo>
                <a:lnTo>
                  <a:pt x="11020676" y="0"/>
                </a:lnTo>
                <a:close/>
              </a:path>
            </a:pathLst>
          </a:custGeom>
          <a:solidFill>
            <a:srgbClr val="A7AAA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70000" y="4330700"/>
            <a:ext cx="10164445" cy="2707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3985" algn="l"/>
                <a:tab pos="2596515" algn="l"/>
                <a:tab pos="6771640" algn="l"/>
              </a:tabLst>
            </a:pP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public</a:t>
            </a:r>
            <a:r>
              <a:rPr sz="2600" b="1" dirty="0">
                <a:solidFill>
                  <a:srgbClr val="011480"/>
                </a:solidFill>
                <a:latin typeface="Menlo"/>
                <a:cs typeface="Menlo"/>
              </a:rPr>
              <a:t>	</a:t>
            </a: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class</a:t>
            </a:r>
            <a:r>
              <a:rPr sz="2600" b="1" dirty="0">
                <a:solidFill>
                  <a:srgbClr val="011480"/>
                </a:solidFill>
                <a:latin typeface="Menlo"/>
                <a:cs typeface="Menlo"/>
              </a:rPr>
              <a:t>	</a:t>
            </a:r>
            <a:r>
              <a:rPr sz="2600" spc="-10" dirty="0">
                <a:latin typeface="Menlo"/>
                <a:cs typeface="Menlo"/>
              </a:rPr>
              <a:t>ForgotSemicolonAgain</a:t>
            </a:r>
            <a:r>
              <a:rPr sz="2600" dirty="0">
                <a:latin typeface="Menlo"/>
                <a:cs typeface="Menlo"/>
              </a:rPr>
              <a:t>	</a:t>
            </a:r>
            <a:r>
              <a:rPr sz="2600" spc="-50" dirty="0">
                <a:latin typeface="Menlo"/>
                <a:cs typeface="Menlo"/>
              </a:rPr>
              <a:t>{</a:t>
            </a:r>
            <a:endParaRPr sz="2600">
              <a:latin typeface="Menlo"/>
              <a:cs typeface="Menl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Menlo"/>
              <a:cs typeface="Menlo"/>
            </a:endParaRPr>
          </a:p>
          <a:p>
            <a:pPr marL="1602740" marR="5080" indent="-795655">
              <a:lnSpc>
                <a:spcPts val="3000"/>
              </a:lnSpc>
              <a:tabLst>
                <a:tab pos="2199005" algn="l"/>
                <a:tab pos="3590925" algn="l"/>
                <a:tab pos="6970395" algn="l"/>
                <a:tab pos="7367905" algn="l"/>
                <a:tab pos="8162925" algn="l"/>
                <a:tab pos="8560435" algn="l"/>
                <a:tab pos="8759190" algn="l"/>
              </a:tabLst>
            </a:pP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public</a:t>
            </a:r>
            <a:r>
              <a:rPr sz="2600" b="1" dirty="0">
                <a:solidFill>
                  <a:srgbClr val="011480"/>
                </a:solidFill>
                <a:latin typeface="Menlo"/>
                <a:cs typeface="Menlo"/>
              </a:rPr>
              <a:t>	</a:t>
            </a: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static</a:t>
            </a:r>
            <a:r>
              <a:rPr sz="2600" b="1" dirty="0">
                <a:solidFill>
                  <a:srgbClr val="011480"/>
                </a:solidFill>
                <a:latin typeface="Menlo"/>
                <a:cs typeface="Menlo"/>
              </a:rPr>
              <a:t>	void</a:t>
            </a:r>
            <a:r>
              <a:rPr sz="2600" b="1" spc="-5" dirty="0">
                <a:solidFill>
                  <a:srgbClr val="011480"/>
                </a:solidFill>
                <a:latin typeface="Menlo"/>
                <a:cs typeface="Menlo"/>
              </a:rPr>
              <a:t> </a:t>
            </a:r>
            <a:r>
              <a:rPr sz="2600" spc="-10" dirty="0">
                <a:latin typeface="Menlo"/>
                <a:cs typeface="Menlo"/>
              </a:rPr>
              <a:t>main(String[]</a:t>
            </a:r>
            <a:r>
              <a:rPr sz="2600" dirty="0">
                <a:latin typeface="Menlo"/>
                <a:cs typeface="Menlo"/>
              </a:rPr>
              <a:t>	</a:t>
            </a:r>
            <a:r>
              <a:rPr sz="2600" spc="-10" dirty="0">
                <a:latin typeface="Menlo"/>
                <a:cs typeface="Menlo"/>
              </a:rPr>
              <a:t>args)</a:t>
            </a:r>
            <a:r>
              <a:rPr sz="2600" dirty="0">
                <a:latin typeface="Menlo"/>
                <a:cs typeface="Menlo"/>
              </a:rPr>
              <a:t>	</a:t>
            </a:r>
            <a:r>
              <a:rPr sz="2600" spc="-50" dirty="0">
                <a:latin typeface="Menlo"/>
                <a:cs typeface="Menlo"/>
              </a:rPr>
              <a:t>{ </a:t>
            </a:r>
            <a:r>
              <a:rPr sz="2600" spc="-10" dirty="0">
                <a:latin typeface="Menlo"/>
                <a:cs typeface="Menlo"/>
              </a:rPr>
              <a:t>System.</a:t>
            </a:r>
            <a:r>
              <a:rPr sz="2600" b="1" i="1" spc="-10" dirty="0">
                <a:solidFill>
                  <a:srgbClr val="66187A"/>
                </a:solidFill>
                <a:latin typeface="Menlo-BoldItalic"/>
                <a:cs typeface="Menlo-BoldItalic"/>
              </a:rPr>
              <a:t>out</a:t>
            </a:r>
            <a:r>
              <a:rPr sz="2600" spc="-10" dirty="0">
                <a:latin typeface="Menlo"/>
                <a:cs typeface="Menlo"/>
              </a:rPr>
              <a:t>.println(</a:t>
            </a:r>
            <a:r>
              <a:rPr sz="2600" b="1" spc="-10" dirty="0">
                <a:solidFill>
                  <a:srgbClr val="018001"/>
                </a:solidFill>
                <a:latin typeface="Menlo"/>
                <a:cs typeface="Menlo"/>
              </a:rPr>
              <a:t>"Oops..</a:t>
            </a:r>
            <a:r>
              <a:rPr sz="2600" b="1" dirty="0">
                <a:solidFill>
                  <a:srgbClr val="018001"/>
                </a:solidFill>
                <a:latin typeface="Menlo"/>
                <a:cs typeface="Menlo"/>
              </a:rPr>
              <a:t>	</a:t>
            </a:r>
            <a:r>
              <a:rPr sz="2600" b="1" spc="-50" dirty="0">
                <a:solidFill>
                  <a:srgbClr val="018001"/>
                </a:solidFill>
                <a:latin typeface="Menlo"/>
                <a:cs typeface="Menlo"/>
              </a:rPr>
              <a:t>I</a:t>
            </a:r>
            <a:r>
              <a:rPr sz="2600" b="1" dirty="0">
                <a:solidFill>
                  <a:srgbClr val="018001"/>
                </a:solidFill>
                <a:latin typeface="Menlo"/>
                <a:cs typeface="Menlo"/>
              </a:rPr>
              <a:t>	</a:t>
            </a:r>
            <a:r>
              <a:rPr sz="2600" b="1" spc="-25" dirty="0">
                <a:solidFill>
                  <a:srgbClr val="018001"/>
                </a:solidFill>
                <a:latin typeface="Menlo"/>
                <a:cs typeface="Menlo"/>
              </a:rPr>
              <a:t>did</a:t>
            </a:r>
            <a:r>
              <a:rPr sz="2600" b="1" dirty="0">
                <a:solidFill>
                  <a:srgbClr val="018001"/>
                </a:solidFill>
                <a:latin typeface="Menlo"/>
                <a:cs typeface="Menlo"/>
              </a:rPr>
              <a:t>	</a:t>
            </a:r>
            <a:r>
              <a:rPr sz="2600" b="1" spc="-25" dirty="0">
                <a:solidFill>
                  <a:srgbClr val="018001"/>
                </a:solidFill>
                <a:latin typeface="Menlo"/>
                <a:cs typeface="Menlo"/>
              </a:rPr>
              <a:t>it</a:t>
            </a:r>
            <a:r>
              <a:rPr sz="2600" b="1" dirty="0">
                <a:solidFill>
                  <a:srgbClr val="018001"/>
                </a:solidFill>
                <a:latin typeface="Menlo"/>
                <a:cs typeface="Menlo"/>
              </a:rPr>
              <a:t>		</a:t>
            </a:r>
            <a:r>
              <a:rPr sz="2600" b="1" spc="-10" dirty="0">
                <a:solidFill>
                  <a:srgbClr val="018001"/>
                </a:solidFill>
                <a:latin typeface="Menlo"/>
                <a:cs typeface="Menlo"/>
              </a:rPr>
              <a:t>again"</a:t>
            </a:r>
            <a:r>
              <a:rPr sz="2600" spc="-10" dirty="0">
                <a:latin typeface="Menlo"/>
                <a:cs typeface="Menlo"/>
              </a:rPr>
              <a:t>)</a:t>
            </a:r>
            <a:endParaRPr sz="2600">
              <a:latin typeface="Menlo"/>
              <a:cs typeface="Menlo"/>
            </a:endParaRPr>
          </a:p>
          <a:p>
            <a:pPr marL="807720">
              <a:lnSpc>
                <a:spcPts val="2920"/>
              </a:lnSpc>
            </a:pPr>
            <a:r>
              <a:rPr sz="2600" dirty="0">
                <a:latin typeface="Menlo"/>
                <a:cs typeface="Menlo"/>
              </a:rPr>
              <a:t>}</a:t>
            </a:r>
            <a:endParaRPr sz="2600">
              <a:latin typeface="Menlo"/>
              <a:cs typeface="Menl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Menlo"/>
              <a:cs typeface="Menlo"/>
            </a:endParaRPr>
          </a:p>
          <a:p>
            <a:pPr marL="12700">
              <a:lnSpc>
                <a:spcPct val="100000"/>
              </a:lnSpc>
            </a:pPr>
            <a:r>
              <a:rPr sz="2600" dirty="0">
                <a:latin typeface="Menlo"/>
                <a:cs typeface="Menlo"/>
              </a:rPr>
              <a:t>}</a:t>
            </a:r>
            <a:endParaRPr sz="2600">
              <a:latin typeface="Menlo"/>
              <a:cs typeface="Menl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500" y="482600"/>
            <a:ext cx="8669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28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5" dirty="0">
                <a:solidFill>
                  <a:srgbClr val="838787"/>
                </a:solidFill>
                <a:latin typeface="DIN Alternate"/>
                <a:cs typeface="DIN Alternate"/>
              </a:rPr>
              <a:t>COMMON</a:t>
            </a:r>
            <a:r>
              <a:rPr sz="2400" b="1" spc="28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MISTAKES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AND</a:t>
            </a:r>
            <a:r>
              <a:rPr sz="2400" b="1" spc="29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PITFALLS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(1)</a:t>
            </a:r>
            <a:r>
              <a:rPr spc="-25" dirty="0"/>
              <a:t> </a:t>
            </a:r>
            <a:r>
              <a:rPr dirty="0"/>
              <a:t>MISSING</a:t>
            </a:r>
            <a:r>
              <a:rPr spc="-25" dirty="0"/>
              <a:t> </a:t>
            </a:r>
            <a:r>
              <a:rPr spc="-20" dirty="0"/>
              <a:t>TERMINATOR</a:t>
            </a:r>
            <a:r>
              <a:rPr spc="-25" dirty="0"/>
              <a:t> </a:t>
            </a:r>
            <a:r>
              <a:rPr dirty="0"/>
              <a:t>SIGN:</a:t>
            </a:r>
            <a:r>
              <a:rPr spc="-2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spc="-20" dirty="0"/>
              <a:t>CODE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383720" y="451792"/>
            <a:ext cx="17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4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26800" y="5497190"/>
            <a:ext cx="513715" cy="412115"/>
          </a:xfrm>
          <a:custGeom>
            <a:avLst/>
            <a:gdLst/>
            <a:ahLst/>
            <a:cxnLst/>
            <a:rect l="l" t="t" r="r" b="b"/>
            <a:pathLst>
              <a:path w="513715" h="412114">
                <a:moveTo>
                  <a:pt x="0" y="0"/>
                </a:moveTo>
                <a:lnTo>
                  <a:pt x="513357" y="0"/>
                </a:lnTo>
                <a:lnTo>
                  <a:pt x="513357" y="411609"/>
                </a:lnTo>
                <a:lnTo>
                  <a:pt x="0" y="41160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6" y="3868985"/>
            <a:ext cx="11176000" cy="3668395"/>
          </a:xfrm>
          <a:custGeom>
            <a:avLst/>
            <a:gdLst/>
            <a:ahLst/>
            <a:cxnLst/>
            <a:rect l="l" t="t" r="r" b="b"/>
            <a:pathLst>
              <a:path w="11176000" h="3668395">
                <a:moveTo>
                  <a:pt x="11020676" y="0"/>
                </a:moveTo>
                <a:lnTo>
                  <a:pt x="155991" y="0"/>
                </a:lnTo>
                <a:lnTo>
                  <a:pt x="125945" y="118"/>
                </a:lnTo>
                <a:lnTo>
                  <a:pt x="82280" y="3209"/>
                </a:lnTo>
                <a:lnTo>
                  <a:pt x="45575" y="16788"/>
                </a:lnTo>
                <a:lnTo>
                  <a:pt x="16778" y="45585"/>
                </a:lnTo>
                <a:lnTo>
                  <a:pt x="3205" y="82283"/>
                </a:lnTo>
                <a:lnTo>
                  <a:pt x="116" y="125659"/>
                </a:lnTo>
                <a:lnTo>
                  <a:pt x="0" y="3512705"/>
                </a:lnTo>
                <a:lnTo>
                  <a:pt x="126" y="3542354"/>
                </a:lnTo>
                <a:lnTo>
                  <a:pt x="3209" y="3585741"/>
                </a:lnTo>
                <a:lnTo>
                  <a:pt x="16778" y="3622435"/>
                </a:lnTo>
                <a:lnTo>
                  <a:pt x="45575" y="3651232"/>
                </a:lnTo>
                <a:lnTo>
                  <a:pt x="82269" y="3664804"/>
                </a:lnTo>
                <a:lnTo>
                  <a:pt x="125656" y="3667895"/>
                </a:lnTo>
                <a:lnTo>
                  <a:pt x="155305" y="3668014"/>
                </a:lnTo>
                <a:lnTo>
                  <a:pt x="11019990" y="3668014"/>
                </a:lnTo>
                <a:lnTo>
                  <a:pt x="11073862" y="3667063"/>
                </a:lnTo>
                <a:lnTo>
                  <a:pt x="11111836" y="3660406"/>
                </a:lnTo>
                <a:lnTo>
                  <a:pt x="11146374" y="3638402"/>
                </a:lnTo>
                <a:lnTo>
                  <a:pt x="11168377" y="3603853"/>
                </a:lnTo>
                <a:lnTo>
                  <a:pt x="11175047" y="3565885"/>
                </a:lnTo>
                <a:lnTo>
                  <a:pt x="11175878" y="3542354"/>
                </a:lnTo>
                <a:lnTo>
                  <a:pt x="11175867" y="125659"/>
                </a:lnTo>
                <a:lnTo>
                  <a:pt x="11172779" y="82272"/>
                </a:lnTo>
                <a:lnTo>
                  <a:pt x="11159203" y="45585"/>
                </a:lnTo>
                <a:lnTo>
                  <a:pt x="11130411" y="16788"/>
                </a:lnTo>
                <a:lnTo>
                  <a:pt x="11093722" y="3209"/>
                </a:lnTo>
                <a:lnTo>
                  <a:pt x="11050327" y="118"/>
                </a:lnTo>
                <a:lnTo>
                  <a:pt x="11020676" y="0"/>
                </a:lnTo>
                <a:close/>
              </a:path>
            </a:pathLst>
          </a:custGeom>
          <a:solidFill>
            <a:srgbClr val="A7AAA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4500" y="482600"/>
            <a:ext cx="8669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28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5" dirty="0">
                <a:solidFill>
                  <a:srgbClr val="838787"/>
                </a:solidFill>
                <a:latin typeface="DIN Alternate"/>
                <a:cs typeface="DIN Alternate"/>
              </a:rPr>
              <a:t>COMMON</a:t>
            </a:r>
            <a:r>
              <a:rPr sz="2400" b="1" spc="28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MISTAKES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AND</a:t>
            </a:r>
            <a:r>
              <a:rPr sz="2400" b="1" spc="29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PITFALLS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(1)</a:t>
            </a:r>
            <a:r>
              <a:rPr spc="-25" dirty="0"/>
              <a:t> </a:t>
            </a:r>
            <a:r>
              <a:rPr dirty="0"/>
              <a:t>MISSING</a:t>
            </a:r>
            <a:r>
              <a:rPr spc="-25" dirty="0"/>
              <a:t> </a:t>
            </a:r>
            <a:r>
              <a:rPr spc="-20" dirty="0"/>
              <a:t>TERMINATOR</a:t>
            </a:r>
            <a:r>
              <a:rPr spc="-25" dirty="0"/>
              <a:t> </a:t>
            </a:r>
            <a:r>
              <a:rPr dirty="0"/>
              <a:t>SIGN:</a:t>
            </a:r>
            <a:r>
              <a:rPr spc="-25" dirty="0"/>
              <a:t> </a:t>
            </a:r>
            <a:r>
              <a:rPr dirty="0"/>
              <a:t>THE</a:t>
            </a:r>
            <a:r>
              <a:rPr spc="-25" dirty="0"/>
              <a:t> FIX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70000" y="4330700"/>
            <a:ext cx="10363200" cy="2707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3985" algn="l"/>
                <a:tab pos="2596515" algn="l"/>
                <a:tab pos="6771640" algn="l"/>
              </a:tabLst>
            </a:pP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public</a:t>
            </a:r>
            <a:r>
              <a:rPr sz="2600" b="1" dirty="0">
                <a:solidFill>
                  <a:srgbClr val="011480"/>
                </a:solidFill>
                <a:latin typeface="Menlo"/>
                <a:cs typeface="Menlo"/>
              </a:rPr>
              <a:t>	</a:t>
            </a: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class</a:t>
            </a:r>
            <a:r>
              <a:rPr sz="2600" b="1" dirty="0">
                <a:solidFill>
                  <a:srgbClr val="011480"/>
                </a:solidFill>
                <a:latin typeface="Menlo"/>
                <a:cs typeface="Menlo"/>
              </a:rPr>
              <a:t>	</a:t>
            </a:r>
            <a:r>
              <a:rPr sz="2600" spc="-10" dirty="0">
                <a:latin typeface="Menlo"/>
                <a:cs typeface="Menlo"/>
              </a:rPr>
              <a:t>ForgotSemicolonAgain</a:t>
            </a:r>
            <a:r>
              <a:rPr sz="2600" dirty="0">
                <a:latin typeface="Menlo"/>
                <a:cs typeface="Menlo"/>
              </a:rPr>
              <a:t>	</a:t>
            </a:r>
            <a:r>
              <a:rPr sz="2600" spc="-50" dirty="0">
                <a:latin typeface="Menlo"/>
                <a:cs typeface="Menlo"/>
              </a:rPr>
              <a:t>{</a:t>
            </a:r>
            <a:endParaRPr sz="2600">
              <a:latin typeface="Menlo"/>
              <a:cs typeface="Menl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Menlo"/>
              <a:cs typeface="Menlo"/>
            </a:endParaRPr>
          </a:p>
          <a:p>
            <a:pPr marL="1602740" marR="5080" indent="-795655">
              <a:lnSpc>
                <a:spcPts val="3000"/>
              </a:lnSpc>
              <a:tabLst>
                <a:tab pos="2199005" algn="l"/>
                <a:tab pos="3590925" algn="l"/>
                <a:tab pos="6970395" algn="l"/>
                <a:tab pos="7367905" algn="l"/>
                <a:tab pos="8162925" algn="l"/>
                <a:tab pos="8560435" algn="l"/>
                <a:tab pos="8759190" algn="l"/>
              </a:tabLst>
            </a:pP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public</a:t>
            </a:r>
            <a:r>
              <a:rPr sz="2600" b="1" dirty="0">
                <a:solidFill>
                  <a:srgbClr val="011480"/>
                </a:solidFill>
                <a:latin typeface="Menlo"/>
                <a:cs typeface="Menlo"/>
              </a:rPr>
              <a:t>	</a:t>
            </a: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static</a:t>
            </a:r>
            <a:r>
              <a:rPr sz="2600" b="1" dirty="0">
                <a:solidFill>
                  <a:srgbClr val="011480"/>
                </a:solidFill>
                <a:latin typeface="Menlo"/>
                <a:cs typeface="Menlo"/>
              </a:rPr>
              <a:t>	void</a:t>
            </a:r>
            <a:r>
              <a:rPr sz="2600" b="1" spc="-5" dirty="0">
                <a:solidFill>
                  <a:srgbClr val="011480"/>
                </a:solidFill>
                <a:latin typeface="Menlo"/>
                <a:cs typeface="Menlo"/>
              </a:rPr>
              <a:t> </a:t>
            </a:r>
            <a:r>
              <a:rPr sz="2600" spc="-10" dirty="0">
                <a:latin typeface="Menlo"/>
                <a:cs typeface="Menlo"/>
              </a:rPr>
              <a:t>main(String[]</a:t>
            </a:r>
            <a:r>
              <a:rPr sz="2600" dirty="0">
                <a:latin typeface="Menlo"/>
                <a:cs typeface="Menlo"/>
              </a:rPr>
              <a:t>	</a:t>
            </a:r>
            <a:r>
              <a:rPr sz="2600" spc="-10" dirty="0">
                <a:latin typeface="Menlo"/>
                <a:cs typeface="Menlo"/>
              </a:rPr>
              <a:t>args)</a:t>
            </a:r>
            <a:r>
              <a:rPr sz="2600" dirty="0">
                <a:latin typeface="Menlo"/>
                <a:cs typeface="Menlo"/>
              </a:rPr>
              <a:t>	</a:t>
            </a:r>
            <a:r>
              <a:rPr sz="2600" spc="-50" dirty="0">
                <a:latin typeface="Menlo"/>
                <a:cs typeface="Menlo"/>
              </a:rPr>
              <a:t>{ </a:t>
            </a:r>
            <a:r>
              <a:rPr sz="2600" spc="-10" dirty="0">
                <a:latin typeface="Menlo"/>
                <a:cs typeface="Menlo"/>
              </a:rPr>
              <a:t>System.</a:t>
            </a:r>
            <a:r>
              <a:rPr sz="2600" b="1" i="1" spc="-10" dirty="0">
                <a:solidFill>
                  <a:srgbClr val="66187A"/>
                </a:solidFill>
                <a:latin typeface="Menlo-BoldItalic"/>
                <a:cs typeface="Menlo-BoldItalic"/>
              </a:rPr>
              <a:t>out</a:t>
            </a:r>
            <a:r>
              <a:rPr sz="2600" spc="-10" dirty="0">
                <a:latin typeface="Menlo"/>
                <a:cs typeface="Menlo"/>
              </a:rPr>
              <a:t>.println(</a:t>
            </a:r>
            <a:r>
              <a:rPr sz="2600" b="1" spc="-10" dirty="0">
                <a:solidFill>
                  <a:srgbClr val="018001"/>
                </a:solidFill>
                <a:latin typeface="Menlo"/>
                <a:cs typeface="Menlo"/>
              </a:rPr>
              <a:t>"Oops..</a:t>
            </a:r>
            <a:r>
              <a:rPr sz="2600" b="1" dirty="0">
                <a:solidFill>
                  <a:srgbClr val="018001"/>
                </a:solidFill>
                <a:latin typeface="Menlo"/>
                <a:cs typeface="Menlo"/>
              </a:rPr>
              <a:t>	</a:t>
            </a:r>
            <a:r>
              <a:rPr sz="2600" b="1" spc="-50" dirty="0">
                <a:solidFill>
                  <a:srgbClr val="018001"/>
                </a:solidFill>
                <a:latin typeface="Menlo"/>
                <a:cs typeface="Menlo"/>
              </a:rPr>
              <a:t>I</a:t>
            </a:r>
            <a:r>
              <a:rPr sz="2600" b="1" dirty="0">
                <a:solidFill>
                  <a:srgbClr val="018001"/>
                </a:solidFill>
                <a:latin typeface="Menlo"/>
                <a:cs typeface="Menlo"/>
              </a:rPr>
              <a:t>	</a:t>
            </a:r>
            <a:r>
              <a:rPr sz="2600" b="1" spc="-25" dirty="0">
                <a:solidFill>
                  <a:srgbClr val="018001"/>
                </a:solidFill>
                <a:latin typeface="Menlo"/>
                <a:cs typeface="Menlo"/>
              </a:rPr>
              <a:t>did</a:t>
            </a:r>
            <a:r>
              <a:rPr sz="2600" b="1" dirty="0">
                <a:solidFill>
                  <a:srgbClr val="018001"/>
                </a:solidFill>
                <a:latin typeface="Menlo"/>
                <a:cs typeface="Menlo"/>
              </a:rPr>
              <a:t>	</a:t>
            </a:r>
            <a:r>
              <a:rPr sz="2600" b="1" spc="-25" dirty="0">
                <a:solidFill>
                  <a:srgbClr val="018001"/>
                </a:solidFill>
                <a:latin typeface="Menlo"/>
                <a:cs typeface="Menlo"/>
              </a:rPr>
              <a:t>it</a:t>
            </a:r>
            <a:r>
              <a:rPr sz="2600" b="1" dirty="0">
                <a:solidFill>
                  <a:srgbClr val="018001"/>
                </a:solidFill>
                <a:latin typeface="Menlo"/>
                <a:cs typeface="Menlo"/>
              </a:rPr>
              <a:t>		</a:t>
            </a:r>
            <a:r>
              <a:rPr sz="2600" b="1" spc="-10" dirty="0">
                <a:solidFill>
                  <a:srgbClr val="018001"/>
                </a:solidFill>
                <a:latin typeface="Menlo"/>
                <a:cs typeface="Menlo"/>
              </a:rPr>
              <a:t>again"</a:t>
            </a:r>
            <a:r>
              <a:rPr sz="2600" spc="-10" dirty="0">
                <a:latin typeface="Menlo"/>
                <a:cs typeface="Menlo"/>
              </a:rPr>
              <a:t>);</a:t>
            </a:r>
            <a:endParaRPr sz="2600">
              <a:latin typeface="Menlo"/>
              <a:cs typeface="Menlo"/>
            </a:endParaRPr>
          </a:p>
          <a:p>
            <a:pPr marL="807720">
              <a:lnSpc>
                <a:spcPts val="2920"/>
              </a:lnSpc>
            </a:pPr>
            <a:r>
              <a:rPr sz="2600" dirty="0">
                <a:latin typeface="Menlo"/>
                <a:cs typeface="Menlo"/>
              </a:rPr>
              <a:t>}</a:t>
            </a:r>
            <a:endParaRPr sz="2600">
              <a:latin typeface="Menlo"/>
              <a:cs typeface="Menl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Menlo"/>
              <a:cs typeface="Menlo"/>
            </a:endParaRPr>
          </a:p>
          <a:p>
            <a:pPr marL="12700">
              <a:lnSpc>
                <a:spcPct val="100000"/>
              </a:lnSpc>
            </a:pPr>
            <a:r>
              <a:rPr sz="2600" dirty="0">
                <a:latin typeface="Menlo"/>
                <a:cs typeface="Menlo"/>
              </a:rPr>
              <a:t>}</a:t>
            </a:r>
            <a:endParaRPr sz="2600">
              <a:latin typeface="Menlo"/>
              <a:cs typeface="Menl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83720" y="451792"/>
            <a:ext cx="17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5</a:t>
            </a:r>
            <a:endParaRPr sz="2400">
              <a:latin typeface="DIN Alternate"/>
              <a:cs typeface="DIN Alternat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6" y="3868985"/>
            <a:ext cx="11176000" cy="3668395"/>
          </a:xfrm>
          <a:custGeom>
            <a:avLst/>
            <a:gdLst/>
            <a:ahLst/>
            <a:cxnLst/>
            <a:rect l="l" t="t" r="r" b="b"/>
            <a:pathLst>
              <a:path w="11176000" h="3668395">
                <a:moveTo>
                  <a:pt x="11020676" y="0"/>
                </a:moveTo>
                <a:lnTo>
                  <a:pt x="155991" y="0"/>
                </a:lnTo>
                <a:lnTo>
                  <a:pt x="125945" y="118"/>
                </a:lnTo>
                <a:lnTo>
                  <a:pt x="82280" y="3209"/>
                </a:lnTo>
                <a:lnTo>
                  <a:pt x="45575" y="16788"/>
                </a:lnTo>
                <a:lnTo>
                  <a:pt x="16778" y="45585"/>
                </a:lnTo>
                <a:lnTo>
                  <a:pt x="3205" y="82283"/>
                </a:lnTo>
                <a:lnTo>
                  <a:pt x="116" y="125659"/>
                </a:lnTo>
                <a:lnTo>
                  <a:pt x="0" y="3512705"/>
                </a:lnTo>
                <a:lnTo>
                  <a:pt x="126" y="3542354"/>
                </a:lnTo>
                <a:lnTo>
                  <a:pt x="3209" y="3585741"/>
                </a:lnTo>
                <a:lnTo>
                  <a:pt x="16778" y="3622435"/>
                </a:lnTo>
                <a:lnTo>
                  <a:pt x="45575" y="3651232"/>
                </a:lnTo>
                <a:lnTo>
                  <a:pt x="82269" y="3664804"/>
                </a:lnTo>
                <a:lnTo>
                  <a:pt x="125656" y="3667895"/>
                </a:lnTo>
                <a:lnTo>
                  <a:pt x="155305" y="3668014"/>
                </a:lnTo>
                <a:lnTo>
                  <a:pt x="11019990" y="3668014"/>
                </a:lnTo>
                <a:lnTo>
                  <a:pt x="11073862" y="3667063"/>
                </a:lnTo>
                <a:lnTo>
                  <a:pt x="11111836" y="3660406"/>
                </a:lnTo>
                <a:lnTo>
                  <a:pt x="11146374" y="3638402"/>
                </a:lnTo>
                <a:lnTo>
                  <a:pt x="11168377" y="3603853"/>
                </a:lnTo>
                <a:lnTo>
                  <a:pt x="11175047" y="3565885"/>
                </a:lnTo>
                <a:lnTo>
                  <a:pt x="11175878" y="3542354"/>
                </a:lnTo>
                <a:lnTo>
                  <a:pt x="11175867" y="125659"/>
                </a:lnTo>
                <a:lnTo>
                  <a:pt x="11172779" y="82272"/>
                </a:lnTo>
                <a:lnTo>
                  <a:pt x="11159203" y="45585"/>
                </a:lnTo>
                <a:lnTo>
                  <a:pt x="11130411" y="16788"/>
                </a:lnTo>
                <a:lnTo>
                  <a:pt x="11093722" y="3209"/>
                </a:lnTo>
                <a:lnTo>
                  <a:pt x="11050327" y="118"/>
                </a:lnTo>
                <a:lnTo>
                  <a:pt x="11020676" y="0"/>
                </a:lnTo>
                <a:close/>
              </a:path>
            </a:pathLst>
          </a:custGeom>
          <a:solidFill>
            <a:srgbClr val="A7AAA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4500" y="482600"/>
            <a:ext cx="8669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28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5" dirty="0">
                <a:solidFill>
                  <a:srgbClr val="838787"/>
                </a:solidFill>
                <a:latin typeface="DIN Alternate"/>
                <a:cs typeface="DIN Alternate"/>
              </a:rPr>
              <a:t>COMMON</a:t>
            </a:r>
            <a:r>
              <a:rPr sz="2400" b="1" spc="28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MISTAKES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AND</a:t>
            </a:r>
            <a:r>
              <a:rPr sz="2400" b="1" spc="29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PITFALLS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(2.1)</a:t>
            </a:r>
            <a:r>
              <a:rPr spc="-15" dirty="0"/>
              <a:t> </a:t>
            </a:r>
            <a:r>
              <a:rPr dirty="0"/>
              <a:t>BAD</a:t>
            </a:r>
            <a:r>
              <a:rPr spc="-10" dirty="0"/>
              <a:t> </a:t>
            </a:r>
            <a:r>
              <a:rPr dirty="0"/>
              <a:t>CLASS</a:t>
            </a:r>
            <a:r>
              <a:rPr spc="-15" dirty="0"/>
              <a:t> </a:t>
            </a:r>
            <a:r>
              <a:rPr dirty="0"/>
              <a:t>SPELLING: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spc="-20" dirty="0"/>
              <a:t>CODE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383720" y="451792"/>
            <a:ext cx="17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6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0000" y="4330700"/>
            <a:ext cx="2411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3985" algn="l"/>
              </a:tabLst>
            </a:pP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public</a:t>
            </a:r>
            <a:r>
              <a:rPr sz="2600" b="1" dirty="0">
                <a:solidFill>
                  <a:srgbClr val="011480"/>
                </a:solidFill>
                <a:latin typeface="Menlo"/>
                <a:cs typeface="Menlo"/>
              </a:rPr>
              <a:t>	</a:t>
            </a: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class</a:t>
            </a:r>
            <a:endParaRPr sz="2600">
              <a:latin typeface="Menlo"/>
              <a:cs typeface="Menl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22700" y="4241800"/>
            <a:ext cx="2307590" cy="614045"/>
          </a:xfrm>
          <a:prstGeom prst="rect">
            <a:avLst/>
          </a:prstGeom>
          <a:ln w="25400">
            <a:solidFill>
              <a:srgbClr val="FF2600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800"/>
              </a:spcBef>
            </a:pPr>
            <a:r>
              <a:rPr sz="2600" spc="-10" dirty="0">
                <a:latin typeface="Menlo"/>
                <a:cs typeface="Menlo"/>
              </a:rPr>
              <a:t>sizeMatters</a:t>
            </a:r>
            <a:endParaRPr sz="2600">
              <a:latin typeface="Menlo"/>
              <a:cs typeface="Menl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39940" y="4330700"/>
            <a:ext cx="2247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Menlo"/>
                <a:cs typeface="Menlo"/>
              </a:rPr>
              <a:t>{</a:t>
            </a:r>
            <a:endParaRPr sz="2600">
              <a:latin typeface="Menlo"/>
              <a:cs typeface="Menl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0000" y="5092700"/>
            <a:ext cx="8971280" cy="194563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602740" marR="5080" indent="-795655">
              <a:lnSpc>
                <a:spcPts val="3000"/>
              </a:lnSpc>
              <a:spcBef>
                <a:spcPts val="300"/>
              </a:spcBef>
              <a:tabLst>
                <a:tab pos="2199005" algn="l"/>
                <a:tab pos="3590925" algn="l"/>
                <a:tab pos="6970395" algn="l"/>
                <a:tab pos="7367905" algn="l"/>
                <a:tab pos="7566659" algn="l"/>
                <a:tab pos="8560435" algn="l"/>
              </a:tabLst>
            </a:pP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public</a:t>
            </a:r>
            <a:r>
              <a:rPr sz="2600" b="1" dirty="0">
                <a:solidFill>
                  <a:srgbClr val="011480"/>
                </a:solidFill>
                <a:latin typeface="Menlo"/>
                <a:cs typeface="Menlo"/>
              </a:rPr>
              <a:t>	</a:t>
            </a: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static</a:t>
            </a:r>
            <a:r>
              <a:rPr sz="2600" b="1" dirty="0">
                <a:solidFill>
                  <a:srgbClr val="011480"/>
                </a:solidFill>
                <a:latin typeface="Menlo"/>
                <a:cs typeface="Menlo"/>
              </a:rPr>
              <a:t>	void</a:t>
            </a:r>
            <a:r>
              <a:rPr sz="2600" b="1" spc="-5" dirty="0">
                <a:solidFill>
                  <a:srgbClr val="011480"/>
                </a:solidFill>
                <a:latin typeface="Menlo"/>
                <a:cs typeface="Menlo"/>
              </a:rPr>
              <a:t> </a:t>
            </a:r>
            <a:r>
              <a:rPr sz="2600" spc="-10" dirty="0">
                <a:latin typeface="Menlo"/>
                <a:cs typeface="Menlo"/>
              </a:rPr>
              <a:t>main(String[]</a:t>
            </a:r>
            <a:r>
              <a:rPr sz="2600" dirty="0">
                <a:latin typeface="Menlo"/>
                <a:cs typeface="Menlo"/>
              </a:rPr>
              <a:t>	</a:t>
            </a:r>
            <a:r>
              <a:rPr sz="2600" spc="-10" dirty="0">
                <a:latin typeface="Menlo"/>
                <a:cs typeface="Menlo"/>
              </a:rPr>
              <a:t>args)</a:t>
            </a:r>
            <a:r>
              <a:rPr sz="2600" dirty="0">
                <a:latin typeface="Menlo"/>
                <a:cs typeface="Menlo"/>
              </a:rPr>
              <a:t>	</a:t>
            </a:r>
            <a:r>
              <a:rPr sz="2600" spc="-50" dirty="0">
                <a:latin typeface="Menlo"/>
                <a:cs typeface="Menlo"/>
              </a:rPr>
              <a:t>{ </a:t>
            </a:r>
            <a:r>
              <a:rPr sz="2600" spc="-10" dirty="0">
                <a:solidFill>
                  <a:srgbClr val="FF2600"/>
                </a:solidFill>
                <a:latin typeface="Menlo"/>
                <a:cs typeface="Menlo"/>
              </a:rPr>
              <a:t>system</a:t>
            </a:r>
            <a:r>
              <a:rPr sz="2600" spc="-10" dirty="0">
                <a:latin typeface="Menlo"/>
                <a:cs typeface="Menlo"/>
              </a:rPr>
              <a:t>.out.println(</a:t>
            </a:r>
            <a:r>
              <a:rPr sz="2600" b="1" spc="-10" dirty="0">
                <a:solidFill>
                  <a:srgbClr val="018001"/>
                </a:solidFill>
                <a:latin typeface="Menlo"/>
                <a:cs typeface="Menlo"/>
              </a:rPr>
              <a:t>"Sorry,</a:t>
            </a:r>
            <a:r>
              <a:rPr sz="2600" b="1" dirty="0">
                <a:solidFill>
                  <a:srgbClr val="018001"/>
                </a:solidFill>
                <a:latin typeface="Menlo"/>
                <a:cs typeface="Menlo"/>
              </a:rPr>
              <a:t>	</a:t>
            </a:r>
            <a:r>
              <a:rPr sz="2600" b="1" spc="-25" dirty="0">
                <a:solidFill>
                  <a:srgbClr val="018001"/>
                </a:solidFill>
                <a:latin typeface="Menlo"/>
                <a:cs typeface="Menlo"/>
              </a:rPr>
              <a:t>it</a:t>
            </a:r>
            <a:r>
              <a:rPr sz="2600" b="1" dirty="0">
                <a:solidFill>
                  <a:srgbClr val="018001"/>
                </a:solidFill>
                <a:latin typeface="Menlo"/>
                <a:cs typeface="Menlo"/>
              </a:rPr>
              <a:t>		</a:t>
            </a:r>
            <a:r>
              <a:rPr sz="2600" b="1" spc="-10" dirty="0">
                <a:solidFill>
                  <a:srgbClr val="018001"/>
                </a:solidFill>
                <a:latin typeface="Menlo"/>
                <a:cs typeface="Menlo"/>
              </a:rPr>
              <a:t>does"</a:t>
            </a:r>
            <a:r>
              <a:rPr sz="2600" spc="-10" dirty="0">
                <a:latin typeface="Menlo"/>
                <a:cs typeface="Menlo"/>
              </a:rPr>
              <a:t>);</a:t>
            </a:r>
            <a:endParaRPr sz="2600">
              <a:latin typeface="Menlo"/>
              <a:cs typeface="Menlo"/>
            </a:endParaRPr>
          </a:p>
          <a:p>
            <a:pPr marL="807720">
              <a:lnSpc>
                <a:spcPts val="2920"/>
              </a:lnSpc>
            </a:pPr>
            <a:r>
              <a:rPr sz="2600" dirty="0">
                <a:latin typeface="Menlo"/>
                <a:cs typeface="Menlo"/>
              </a:rPr>
              <a:t>}</a:t>
            </a:r>
            <a:endParaRPr sz="2600">
              <a:latin typeface="Menlo"/>
              <a:cs typeface="Menl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Menlo"/>
              <a:cs typeface="Menlo"/>
            </a:endParaRPr>
          </a:p>
          <a:p>
            <a:pPr marL="12700">
              <a:lnSpc>
                <a:spcPct val="100000"/>
              </a:lnSpc>
            </a:pPr>
            <a:r>
              <a:rPr sz="2600" dirty="0">
                <a:latin typeface="Menlo"/>
                <a:cs typeface="Menlo"/>
              </a:rPr>
              <a:t>}</a:t>
            </a:r>
            <a:endParaRPr sz="2600">
              <a:latin typeface="Menlo"/>
              <a:cs typeface="Menl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06700" y="5522590"/>
            <a:ext cx="1402080" cy="412115"/>
          </a:xfrm>
          <a:custGeom>
            <a:avLst/>
            <a:gdLst/>
            <a:ahLst/>
            <a:cxnLst/>
            <a:rect l="l" t="t" r="r" b="b"/>
            <a:pathLst>
              <a:path w="1402079" h="412114">
                <a:moveTo>
                  <a:pt x="0" y="0"/>
                </a:moveTo>
                <a:lnTo>
                  <a:pt x="1401812" y="0"/>
                </a:lnTo>
                <a:lnTo>
                  <a:pt x="1401812" y="411609"/>
                </a:lnTo>
                <a:lnTo>
                  <a:pt x="0" y="41160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6" y="3868985"/>
            <a:ext cx="11176000" cy="3668395"/>
          </a:xfrm>
          <a:custGeom>
            <a:avLst/>
            <a:gdLst/>
            <a:ahLst/>
            <a:cxnLst/>
            <a:rect l="l" t="t" r="r" b="b"/>
            <a:pathLst>
              <a:path w="11176000" h="3668395">
                <a:moveTo>
                  <a:pt x="11020676" y="0"/>
                </a:moveTo>
                <a:lnTo>
                  <a:pt x="155991" y="0"/>
                </a:lnTo>
                <a:lnTo>
                  <a:pt x="125945" y="118"/>
                </a:lnTo>
                <a:lnTo>
                  <a:pt x="82280" y="3209"/>
                </a:lnTo>
                <a:lnTo>
                  <a:pt x="45575" y="16788"/>
                </a:lnTo>
                <a:lnTo>
                  <a:pt x="16778" y="45585"/>
                </a:lnTo>
                <a:lnTo>
                  <a:pt x="3205" y="82283"/>
                </a:lnTo>
                <a:lnTo>
                  <a:pt x="116" y="125659"/>
                </a:lnTo>
                <a:lnTo>
                  <a:pt x="0" y="3512705"/>
                </a:lnTo>
                <a:lnTo>
                  <a:pt x="126" y="3542354"/>
                </a:lnTo>
                <a:lnTo>
                  <a:pt x="3209" y="3585741"/>
                </a:lnTo>
                <a:lnTo>
                  <a:pt x="16778" y="3622435"/>
                </a:lnTo>
                <a:lnTo>
                  <a:pt x="45575" y="3651232"/>
                </a:lnTo>
                <a:lnTo>
                  <a:pt x="82269" y="3664804"/>
                </a:lnTo>
                <a:lnTo>
                  <a:pt x="125656" y="3667895"/>
                </a:lnTo>
                <a:lnTo>
                  <a:pt x="155305" y="3668014"/>
                </a:lnTo>
                <a:lnTo>
                  <a:pt x="11019990" y="3668014"/>
                </a:lnTo>
                <a:lnTo>
                  <a:pt x="11073862" y="3667063"/>
                </a:lnTo>
                <a:lnTo>
                  <a:pt x="11111836" y="3660406"/>
                </a:lnTo>
                <a:lnTo>
                  <a:pt x="11146374" y="3638402"/>
                </a:lnTo>
                <a:lnTo>
                  <a:pt x="11168377" y="3603853"/>
                </a:lnTo>
                <a:lnTo>
                  <a:pt x="11175047" y="3565885"/>
                </a:lnTo>
                <a:lnTo>
                  <a:pt x="11175878" y="3542354"/>
                </a:lnTo>
                <a:lnTo>
                  <a:pt x="11175867" y="125659"/>
                </a:lnTo>
                <a:lnTo>
                  <a:pt x="11172779" y="82272"/>
                </a:lnTo>
                <a:lnTo>
                  <a:pt x="11159203" y="45585"/>
                </a:lnTo>
                <a:lnTo>
                  <a:pt x="11130411" y="16788"/>
                </a:lnTo>
                <a:lnTo>
                  <a:pt x="11093722" y="3209"/>
                </a:lnTo>
                <a:lnTo>
                  <a:pt x="11050327" y="118"/>
                </a:lnTo>
                <a:lnTo>
                  <a:pt x="11020676" y="0"/>
                </a:lnTo>
                <a:close/>
              </a:path>
            </a:pathLst>
          </a:custGeom>
          <a:solidFill>
            <a:srgbClr val="A7AAA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4500" y="482600"/>
            <a:ext cx="8669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28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5" dirty="0">
                <a:solidFill>
                  <a:srgbClr val="838787"/>
                </a:solidFill>
                <a:latin typeface="DIN Alternate"/>
                <a:cs typeface="DIN Alternate"/>
              </a:rPr>
              <a:t>COMMON</a:t>
            </a:r>
            <a:r>
              <a:rPr sz="2400" b="1" spc="28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MISTAKES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AND</a:t>
            </a:r>
            <a:r>
              <a:rPr sz="2400" b="1" spc="29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PITFALLS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(2.1)</a:t>
            </a:r>
            <a:r>
              <a:rPr spc="-15" dirty="0"/>
              <a:t> </a:t>
            </a:r>
            <a:r>
              <a:rPr dirty="0"/>
              <a:t>BAD</a:t>
            </a:r>
            <a:r>
              <a:rPr spc="-10" dirty="0"/>
              <a:t> </a:t>
            </a:r>
            <a:r>
              <a:rPr dirty="0"/>
              <a:t>CLASS</a:t>
            </a:r>
            <a:r>
              <a:rPr spc="-15" dirty="0"/>
              <a:t> </a:t>
            </a:r>
            <a:r>
              <a:rPr dirty="0"/>
              <a:t>SPELLING: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spc="-25" dirty="0"/>
              <a:t>FIX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383720" y="451792"/>
            <a:ext cx="17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7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0000" y="4330700"/>
            <a:ext cx="8971280" cy="2707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3985" algn="l"/>
                <a:tab pos="2596515" algn="l"/>
                <a:tab pos="4982210" algn="l"/>
              </a:tabLst>
            </a:pP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public</a:t>
            </a:r>
            <a:r>
              <a:rPr sz="2600" b="1" dirty="0">
                <a:solidFill>
                  <a:srgbClr val="011480"/>
                </a:solidFill>
                <a:latin typeface="Menlo"/>
                <a:cs typeface="Menlo"/>
              </a:rPr>
              <a:t>	</a:t>
            </a: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class</a:t>
            </a:r>
            <a:r>
              <a:rPr sz="2600" b="1" dirty="0">
                <a:solidFill>
                  <a:srgbClr val="011480"/>
                </a:solidFill>
                <a:latin typeface="Menlo"/>
                <a:cs typeface="Menlo"/>
              </a:rPr>
              <a:t>	</a:t>
            </a:r>
            <a:r>
              <a:rPr sz="2600" spc="-10" dirty="0">
                <a:latin typeface="Menlo"/>
                <a:cs typeface="Menlo"/>
              </a:rPr>
              <a:t>SizeMatters</a:t>
            </a:r>
            <a:r>
              <a:rPr sz="2600" dirty="0">
                <a:latin typeface="Menlo"/>
                <a:cs typeface="Menlo"/>
              </a:rPr>
              <a:t>	</a:t>
            </a:r>
            <a:r>
              <a:rPr sz="2600" spc="-50" dirty="0">
                <a:latin typeface="Menlo"/>
                <a:cs typeface="Menlo"/>
              </a:rPr>
              <a:t>{</a:t>
            </a:r>
            <a:endParaRPr sz="2600">
              <a:latin typeface="Menlo"/>
              <a:cs typeface="Menl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Menlo"/>
              <a:cs typeface="Menlo"/>
            </a:endParaRPr>
          </a:p>
          <a:p>
            <a:pPr marL="1602740" marR="5080" indent="-795655">
              <a:lnSpc>
                <a:spcPts val="3000"/>
              </a:lnSpc>
              <a:tabLst>
                <a:tab pos="2199005" algn="l"/>
                <a:tab pos="3590925" algn="l"/>
                <a:tab pos="6970395" algn="l"/>
                <a:tab pos="7367905" algn="l"/>
                <a:tab pos="7566659" algn="l"/>
                <a:tab pos="8560435" algn="l"/>
              </a:tabLst>
            </a:pP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public</a:t>
            </a:r>
            <a:r>
              <a:rPr sz="2600" b="1" dirty="0">
                <a:solidFill>
                  <a:srgbClr val="011480"/>
                </a:solidFill>
                <a:latin typeface="Menlo"/>
                <a:cs typeface="Menlo"/>
              </a:rPr>
              <a:t>	</a:t>
            </a: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static</a:t>
            </a:r>
            <a:r>
              <a:rPr sz="2600" b="1" dirty="0">
                <a:solidFill>
                  <a:srgbClr val="011480"/>
                </a:solidFill>
                <a:latin typeface="Menlo"/>
                <a:cs typeface="Menlo"/>
              </a:rPr>
              <a:t>	void</a:t>
            </a:r>
            <a:r>
              <a:rPr sz="2600" b="1" spc="-5" dirty="0">
                <a:solidFill>
                  <a:srgbClr val="011480"/>
                </a:solidFill>
                <a:latin typeface="Menlo"/>
                <a:cs typeface="Menlo"/>
              </a:rPr>
              <a:t> </a:t>
            </a:r>
            <a:r>
              <a:rPr sz="2600" spc="-10" dirty="0">
                <a:latin typeface="Menlo"/>
                <a:cs typeface="Menlo"/>
              </a:rPr>
              <a:t>main(String[]</a:t>
            </a:r>
            <a:r>
              <a:rPr sz="2600" dirty="0">
                <a:latin typeface="Menlo"/>
                <a:cs typeface="Menlo"/>
              </a:rPr>
              <a:t>	</a:t>
            </a:r>
            <a:r>
              <a:rPr sz="2600" spc="-10" dirty="0">
                <a:latin typeface="Menlo"/>
                <a:cs typeface="Menlo"/>
              </a:rPr>
              <a:t>args)</a:t>
            </a:r>
            <a:r>
              <a:rPr sz="2600" dirty="0">
                <a:latin typeface="Menlo"/>
                <a:cs typeface="Menlo"/>
              </a:rPr>
              <a:t>	</a:t>
            </a:r>
            <a:r>
              <a:rPr sz="2600" spc="-50" dirty="0">
                <a:latin typeface="Menlo"/>
                <a:cs typeface="Menlo"/>
              </a:rPr>
              <a:t>{ </a:t>
            </a:r>
            <a:r>
              <a:rPr sz="2600" spc="-10" dirty="0">
                <a:latin typeface="Menlo"/>
                <a:cs typeface="Menlo"/>
              </a:rPr>
              <a:t>System.out.println(</a:t>
            </a:r>
            <a:r>
              <a:rPr sz="2600" b="1" spc="-10" dirty="0">
                <a:solidFill>
                  <a:srgbClr val="018001"/>
                </a:solidFill>
                <a:latin typeface="Menlo"/>
                <a:cs typeface="Menlo"/>
              </a:rPr>
              <a:t>"Sorry,</a:t>
            </a:r>
            <a:r>
              <a:rPr sz="2600" b="1" dirty="0">
                <a:solidFill>
                  <a:srgbClr val="018001"/>
                </a:solidFill>
                <a:latin typeface="Menlo"/>
                <a:cs typeface="Menlo"/>
              </a:rPr>
              <a:t>	</a:t>
            </a:r>
            <a:r>
              <a:rPr sz="2600" b="1" spc="-25" dirty="0">
                <a:solidFill>
                  <a:srgbClr val="018001"/>
                </a:solidFill>
                <a:latin typeface="Menlo"/>
                <a:cs typeface="Menlo"/>
              </a:rPr>
              <a:t>it</a:t>
            </a:r>
            <a:r>
              <a:rPr sz="2600" b="1" dirty="0">
                <a:solidFill>
                  <a:srgbClr val="018001"/>
                </a:solidFill>
                <a:latin typeface="Menlo"/>
                <a:cs typeface="Menlo"/>
              </a:rPr>
              <a:t>		</a:t>
            </a:r>
            <a:r>
              <a:rPr sz="2600" b="1" spc="-10" dirty="0">
                <a:solidFill>
                  <a:srgbClr val="018001"/>
                </a:solidFill>
                <a:latin typeface="Menlo"/>
                <a:cs typeface="Menlo"/>
              </a:rPr>
              <a:t>does"</a:t>
            </a:r>
            <a:r>
              <a:rPr sz="2600" spc="-10" dirty="0">
                <a:latin typeface="Menlo"/>
                <a:cs typeface="Menlo"/>
              </a:rPr>
              <a:t>);</a:t>
            </a:r>
            <a:endParaRPr sz="2600">
              <a:latin typeface="Menlo"/>
              <a:cs typeface="Menlo"/>
            </a:endParaRPr>
          </a:p>
          <a:p>
            <a:pPr marL="807720">
              <a:lnSpc>
                <a:spcPts val="2920"/>
              </a:lnSpc>
            </a:pPr>
            <a:r>
              <a:rPr sz="2600" dirty="0">
                <a:latin typeface="Menlo"/>
                <a:cs typeface="Menlo"/>
              </a:rPr>
              <a:t>}</a:t>
            </a:r>
            <a:endParaRPr sz="2600">
              <a:latin typeface="Menlo"/>
              <a:cs typeface="Menl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Menlo"/>
              <a:cs typeface="Menlo"/>
            </a:endParaRPr>
          </a:p>
          <a:p>
            <a:pPr marL="12700">
              <a:lnSpc>
                <a:spcPct val="100000"/>
              </a:lnSpc>
            </a:pPr>
            <a:r>
              <a:rPr sz="2600" dirty="0">
                <a:latin typeface="Menlo"/>
                <a:cs typeface="Menlo"/>
              </a:rPr>
              <a:t>}</a:t>
            </a:r>
            <a:endParaRPr sz="2600">
              <a:latin typeface="Menlo"/>
              <a:cs typeface="Menl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477192"/>
            <a:ext cx="6800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spc="32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spc="85" dirty="0">
                <a:solidFill>
                  <a:srgbClr val="838787"/>
                </a:solidFill>
                <a:latin typeface="DIN Alternate"/>
                <a:cs typeface="DIN Alternate"/>
              </a:rPr>
              <a:t>LANGUAGE</a:t>
            </a:r>
            <a:r>
              <a:rPr sz="2400" spc="32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spc="90" dirty="0">
                <a:solidFill>
                  <a:srgbClr val="838787"/>
                </a:solidFill>
                <a:latin typeface="DIN Alternate"/>
                <a:cs typeface="DIN Alternate"/>
              </a:rPr>
              <a:t>OVERVIEW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1404320"/>
            <a:ext cx="416432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34A5DA"/>
                </a:solidFill>
                <a:latin typeface="DIN Condensed"/>
                <a:cs typeface="DIN Condensed"/>
              </a:rPr>
              <a:t>INTERNAL </a:t>
            </a:r>
            <a:r>
              <a:rPr sz="4800" b="1" spc="-10" dirty="0">
                <a:solidFill>
                  <a:srgbClr val="34A5DA"/>
                </a:solidFill>
                <a:latin typeface="DIN Condensed"/>
                <a:cs typeface="DIN Condensed"/>
              </a:rPr>
              <a:t>WORKFLOW</a:t>
            </a:r>
            <a:endParaRPr sz="4800">
              <a:latin typeface="DIN Condensed"/>
              <a:cs typeface="DIN Condense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7365" y="2882900"/>
            <a:ext cx="2595880" cy="2094864"/>
          </a:xfrm>
          <a:custGeom>
            <a:avLst/>
            <a:gdLst/>
            <a:ahLst/>
            <a:cxnLst/>
            <a:rect l="l" t="t" r="r" b="b"/>
            <a:pathLst>
              <a:path w="2595880" h="2094864">
                <a:moveTo>
                  <a:pt x="1671370" y="2013559"/>
                </a:moveTo>
                <a:lnTo>
                  <a:pt x="924331" y="2013559"/>
                </a:lnTo>
                <a:lnTo>
                  <a:pt x="924331" y="2094699"/>
                </a:lnTo>
                <a:lnTo>
                  <a:pt x="1671370" y="2094699"/>
                </a:lnTo>
                <a:lnTo>
                  <a:pt x="1671370" y="2013559"/>
                </a:lnTo>
                <a:close/>
              </a:path>
              <a:path w="2595880" h="2094864">
                <a:moveTo>
                  <a:pt x="1496733" y="1779892"/>
                </a:moveTo>
                <a:lnTo>
                  <a:pt x="1099578" y="1779892"/>
                </a:lnTo>
                <a:lnTo>
                  <a:pt x="1095717" y="1795310"/>
                </a:lnTo>
                <a:lnTo>
                  <a:pt x="1052118" y="2013559"/>
                </a:lnTo>
                <a:lnTo>
                  <a:pt x="1543583" y="2013559"/>
                </a:lnTo>
                <a:lnTo>
                  <a:pt x="1499971" y="1795310"/>
                </a:lnTo>
                <a:lnTo>
                  <a:pt x="1496733" y="1779892"/>
                </a:lnTo>
                <a:close/>
              </a:path>
              <a:path w="2595880" h="2094864">
                <a:moveTo>
                  <a:pt x="2540533" y="0"/>
                </a:moveTo>
                <a:lnTo>
                  <a:pt x="55778" y="0"/>
                </a:lnTo>
                <a:lnTo>
                  <a:pt x="34193" y="4425"/>
                </a:lnTo>
                <a:lnTo>
                  <a:pt x="16449" y="16449"/>
                </a:lnTo>
                <a:lnTo>
                  <a:pt x="4425" y="34193"/>
                </a:lnTo>
                <a:lnTo>
                  <a:pt x="0" y="55778"/>
                </a:lnTo>
                <a:lnTo>
                  <a:pt x="0" y="1723910"/>
                </a:lnTo>
                <a:lnTo>
                  <a:pt x="4425" y="1745527"/>
                </a:lnTo>
                <a:lnTo>
                  <a:pt x="16449" y="1763341"/>
                </a:lnTo>
                <a:lnTo>
                  <a:pt x="34193" y="1775434"/>
                </a:lnTo>
                <a:lnTo>
                  <a:pt x="55778" y="1779892"/>
                </a:lnTo>
                <a:lnTo>
                  <a:pt x="2539923" y="1779892"/>
                </a:lnTo>
                <a:lnTo>
                  <a:pt x="2561508" y="1775434"/>
                </a:lnTo>
                <a:lnTo>
                  <a:pt x="2579252" y="1763341"/>
                </a:lnTo>
                <a:lnTo>
                  <a:pt x="2591276" y="1745527"/>
                </a:lnTo>
                <a:lnTo>
                  <a:pt x="2595702" y="1723910"/>
                </a:lnTo>
                <a:lnTo>
                  <a:pt x="2595702" y="1477264"/>
                </a:lnTo>
                <a:lnTo>
                  <a:pt x="149288" y="1477264"/>
                </a:lnTo>
                <a:lnTo>
                  <a:pt x="149288" y="168147"/>
                </a:lnTo>
                <a:lnTo>
                  <a:pt x="2595702" y="168147"/>
                </a:lnTo>
                <a:lnTo>
                  <a:pt x="2595702" y="102031"/>
                </a:lnTo>
                <a:lnTo>
                  <a:pt x="1298155" y="102031"/>
                </a:lnTo>
                <a:lnTo>
                  <a:pt x="1288539" y="100080"/>
                </a:lnTo>
                <a:lnTo>
                  <a:pt x="1280669" y="94765"/>
                </a:lnTo>
                <a:lnTo>
                  <a:pt x="1275354" y="86895"/>
                </a:lnTo>
                <a:lnTo>
                  <a:pt x="1273403" y="77279"/>
                </a:lnTo>
                <a:lnTo>
                  <a:pt x="1275354" y="67665"/>
                </a:lnTo>
                <a:lnTo>
                  <a:pt x="1280669" y="59799"/>
                </a:lnTo>
                <a:lnTo>
                  <a:pt x="1288539" y="54489"/>
                </a:lnTo>
                <a:lnTo>
                  <a:pt x="1298155" y="52539"/>
                </a:lnTo>
                <a:lnTo>
                  <a:pt x="2595093" y="52539"/>
                </a:lnTo>
                <a:lnTo>
                  <a:pt x="2591645" y="34193"/>
                </a:lnTo>
                <a:lnTo>
                  <a:pt x="2579800" y="16449"/>
                </a:lnTo>
                <a:lnTo>
                  <a:pt x="2562114" y="4425"/>
                </a:lnTo>
                <a:lnTo>
                  <a:pt x="2540533" y="0"/>
                </a:lnTo>
                <a:close/>
              </a:path>
              <a:path w="2595880" h="2094864">
                <a:moveTo>
                  <a:pt x="2595702" y="168147"/>
                </a:moveTo>
                <a:lnTo>
                  <a:pt x="2447023" y="168148"/>
                </a:lnTo>
                <a:lnTo>
                  <a:pt x="2447023" y="1477264"/>
                </a:lnTo>
                <a:lnTo>
                  <a:pt x="2595702" y="1477264"/>
                </a:lnTo>
                <a:lnTo>
                  <a:pt x="2595702" y="168147"/>
                </a:lnTo>
                <a:close/>
              </a:path>
              <a:path w="2595880" h="2094864">
                <a:moveTo>
                  <a:pt x="2595093" y="52539"/>
                </a:moveTo>
                <a:lnTo>
                  <a:pt x="1298155" y="52539"/>
                </a:lnTo>
                <a:lnTo>
                  <a:pt x="1307770" y="54398"/>
                </a:lnTo>
                <a:lnTo>
                  <a:pt x="1315635" y="59556"/>
                </a:lnTo>
                <a:lnTo>
                  <a:pt x="1320946" y="67391"/>
                </a:lnTo>
                <a:lnTo>
                  <a:pt x="1322895" y="77279"/>
                </a:lnTo>
                <a:lnTo>
                  <a:pt x="1320946" y="86895"/>
                </a:lnTo>
                <a:lnTo>
                  <a:pt x="1315635" y="94765"/>
                </a:lnTo>
                <a:lnTo>
                  <a:pt x="1307770" y="100080"/>
                </a:lnTo>
                <a:lnTo>
                  <a:pt x="1298155" y="102031"/>
                </a:lnTo>
                <a:lnTo>
                  <a:pt x="2595702" y="102031"/>
                </a:lnTo>
                <a:lnTo>
                  <a:pt x="2595702" y="55778"/>
                </a:lnTo>
                <a:lnTo>
                  <a:pt x="2595093" y="52539"/>
                </a:lnTo>
                <a:close/>
              </a:path>
            </a:pathLst>
          </a:custGeom>
          <a:solidFill>
            <a:srgbClr val="34A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9957" y="3151887"/>
            <a:ext cx="1937385" cy="1048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01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838787"/>
                </a:solidFill>
                <a:latin typeface="AvenirNext-Medium"/>
                <a:cs typeface="AvenirNext-Medium"/>
              </a:rPr>
              <a:t>Java</a:t>
            </a:r>
            <a:r>
              <a:rPr sz="2000" spc="-15" dirty="0">
                <a:solidFill>
                  <a:srgbClr val="838787"/>
                </a:solidFill>
                <a:latin typeface="AvenirNext-Medium"/>
                <a:cs typeface="AvenirNext-Medium"/>
              </a:rPr>
              <a:t> </a:t>
            </a:r>
            <a:r>
              <a:rPr sz="2000" spc="-20" dirty="0">
                <a:solidFill>
                  <a:srgbClr val="838787"/>
                </a:solidFill>
                <a:latin typeface="AvenirNext-Medium"/>
                <a:cs typeface="AvenirNext-Medium"/>
              </a:rPr>
              <a:t>Code</a:t>
            </a:r>
            <a:endParaRPr sz="2000">
              <a:latin typeface="AvenirNext-Medium"/>
              <a:cs typeface="AvenirNext-Medium"/>
            </a:endParaRPr>
          </a:p>
          <a:p>
            <a:pPr marL="165100" marR="5080" indent="-153035">
              <a:lnSpc>
                <a:spcPct val="125800"/>
              </a:lnSpc>
              <a:spcBef>
                <a:spcPts val="1120"/>
              </a:spcBef>
            </a:pPr>
            <a:r>
              <a:rPr sz="1000" dirty="0">
                <a:solidFill>
                  <a:srgbClr val="838787"/>
                </a:solidFill>
                <a:latin typeface="Menlo"/>
                <a:cs typeface="Menlo"/>
              </a:rPr>
              <a:t>public class JavaLesson </a:t>
            </a:r>
            <a:r>
              <a:rPr sz="1000" spc="-50" dirty="0">
                <a:solidFill>
                  <a:srgbClr val="838787"/>
                </a:solidFill>
                <a:latin typeface="Menlo"/>
                <a:cs typeface="Menlo"/>
              </a:rPr>
              <a:t>{ </a:t>
            </a:r>
            <a:r>
              <a:rPr sz="1000" dirty="0">
                <a:solidFill>
                  <a:srgbClr val="838787"/>
                </a:solidFill>
                <a:latin typeface="Menlo"/>
                <a:cs typeface="Menlo"/>
              </a:rPr>
              <a:t>void meetAndGreet() </a:t>
            </a:r>
            <a:r>
              <a:rPr sz="1000" spc="-25" dirty="0">
                <a:solidFill>
                  <a:srgbClr val="838787"/>
                </a:solidFill>
                <a:latin typeface="Menlo"/>
                <a:cs typeface="Menlo"/>
              </a:rPr>
              <a:t>{}</a:t>
            </a:r>
            <a:endParaRPr sz="1000">
              <a:latin typeface="Menlo"/>
              <a:cs typeface="Menlo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000" dirty="0">
                <a:solidFill>
                  <a:srgbClr val="838787"/>
                </a:solidFill>
                <a:latin typeface="Menlo"/>
                <a:cs typeface="Menlo"/>
              </a:rPr>
              <a:t>}</a:t>
            </a:r>
            <a:endParaRPr sz="1000">
              <a:latin typeface="Menlo"/>
              <a:cs typeface="Menl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20540" y="3295247"/>
            <a:ext cx="3556000" cy="1270000"/>
          </a:xfrm>
          <a:custGeom>
            <a:avLst/>
            <a:gdLst/>
            <a:ahLst/>
            <a:cxnLst/>
            <a:rect l="l" t="t" r="r" b="b"/>
            <a:pathLst>
              <a:path w="3556000" h="1270000">
                <a:moveTo>
                  <a:pt x="3438653" y="112"/>
                </a:moveTo>
                <a:lnTo>
                  <a:pt x="146255" y="0"/>
                </a:lnTo>
                <a:lnTo>
                  <a:pt x="117129" y="112"/>
                </a:lnTo>
                <a:lnTo>
                  <a:pt x="93640" y="896"/>
                </a:lnTo>
                <a:lnTo>
                  <a:pt x="42846" y="15823"/>
                </a:lnTo>
                <a:lnTo>
                  <a:pt x="15711" y="42958"/>
                </a:lnTo>
                <a:lnTo>
                  <a:pt x="784" y="93752"/>
                </a:lnTo>
                <a:lnTo>
                  <a:pt x="0" y="1152758"/>
                </a:lnTo>
                <a:lnTo>
                  <a:pt x="784" y="1176247"/>
                </a:lnTo>
                <a:lnTo>
                  <a:pt x="15711" y="1227041"/>
                </a:lnTo>
                <a:lnTo>
                  <a:pt x="42846" y="1254176"/>
                </a:lnTo>
                <a:lnTo>
                  <a:pt x="93640" y="1269103"/>
                </a:lnTo>
                <a:lnTo>
                  <a:pt x="117129" y="1269887"/>
                </a:lnTo>
                <a:lnTo>
                  <a:pt x="3438653" y="1269887"/>
                </a:lnTo>
                <a:lnTo>
                  <a:pt x="3480797" y="1266972"/>
                </a:lnTo>
                <a:lnTo>
                  <a:pt x="3527984" y="1242085"/>
                </a:lnTo>
                <a:lnTo>
                  <a:pt x="3548725" y="1209535"/>
                </a:lnTo>
                <a:lnTo>
                  <a:pt x="3555775" y="1152758"/>
                </a:lnTo>
                <a:lnTo>
                  <a:pt x="3555775" y="117241"/>
                </a:lnTo>
                <a:lnTo>
                  <a:pt x="3552866" y="75096"/>
                </a:lnTo>
                <a:lnTo>
                  <a:pt x="3527984" y="27914"/>
                </a:lnTo>
                <a:lnTo>
                  <a:pt x="3495423" y="7175"/>
                </a:lnTo>
                <a:lnTo>
                  <a:pt x="3438653" y="112"/>
                </a:lnTo>
                <a:close/>
              </a:path>
            </a:pathLst>
          </a:custGeom>
          <a:solidFill>
            <a:srgbClr val="34A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01762" y="3532484"/>
            <a:ext cx="259334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6630" marR="5080" indent="-964565">
              <a:lnSpc>
                <a:spcPct val="1125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venirNext-Medium"/>
                <a:cs typeface="AvenirNext-Medium"/>
              </a:rPr>
              <a:t>Java</a:t>
            </a:r>
            <a:r>
              <a:rPr sz="2000" spc="-10" dirty="0">
                <a:solidFill>
                  <a:srgbClr val="FFFFFF"/>
                </a:solidFill>
                <a:latin typeface="AvenirNext-Medium"/>
                <a:cs typeface="AvenirNext-Medium"/>
              </a:rPr>
              <a:t> </a:t>
            </a:r>
            <a:r>
              <a:rPr sz="2000" dirty="0">
                <a:solidFill>
                  <a:srgbClr val="FFFFFF"/>
                </a:solidFill>
                <a:latin typeface="AvenirNext-Medium"/>
                <a:cs typeface="AvenirNext-Medium"/>
              </a:rPr>
              <a:t>Development</a:t>
            </a:r>
            <a:r>
              <a:rPr sz="2000" spc="-5" dirty="0">
                <a:solidFill>
                  <a:srgbClr val="FFFFFF"/>
                </a:solidFill>
                <a:latin typeface="AvenirNext-Medium"/>
                <a:cs typeface="AvenirNext-Medium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venirNext-Medium"/>
                <a:cs typeface="AvenirNext-Medium"/>
              </a:rPr>
              <a:t>Kit </a:t>
            </a:r>
            <a:r>
              <a:rPr sz="2000" spc="-20" dirty="0">
                <a:solidFill>
                  <a:srgbClr val="FFFFFF"/>
                </a:solidFill>
                <a:latin typeface="AvenirNext-Medium"/>
                <a:cs typeface="AvenirNext-Medium"/>
              </a:rPr>
              <a:t>(JDK)</a:t>
            </a:r>
            <a:endParaRPr sz="2000">
              <a:latin typeface="AvenirNext-Medium"/>
              <a:cs typeface="AvenirNext-Medium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252067" y="3869287"/>
            <a:ext cx="1299845" cy="121920"/>
            <a:chOff x="3252067" y="3869287"/>
            <a:chExt cx="1299845" cy="121920"/>
          </a:xfrm>
        </p:grpSpPr>
        <p:sp>
          <p:nvSpPr>
            <p:cNvPr id="9" name="object 9"/>
            <p:cNvSpPr/>
            <p:nvPr/>
          </p:nvSpPr>
          <p:spPr>
            <a:xfrm>
              <a:off x="3252067" y="3930247"/>
              <a:ext cx="1190625" cy="0"/>
            </a:xfrm>
            <a:custGeom>
              <a:avLst/>
              <a:gdLst/>
              <a:ahLst/>
              <a:cxnLst/>
              <a:rect l="l" t="t" r="r" b="b"/>
              <a:pathLst>
                <a:path w="1190625">
                  <a:moveTo>
                    <a:pt x="0" y="0"/>
                  </a:moveTo>
                  <a:lnTo>
                    <a:pt x="1177455" y="0"/>
                  </a:lnTo>
                  <a:lnTo>
                    <a:pt x="1190155" y="0"/>
                  </a:lnTo>
                </a:path>
              </a:pathLst>
            </a:custGeom>
            <a:ln w="25400">
              <a:solidFill>
                <a:srgbClr val="E428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29522" y="386928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8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0096333" y="3295247"/>
            <a:ext cx="2421255" cy="1270000"/>
          </a:xfrm>
          <a:custGeom>
            <a:avLst/>
            <a:gdLst/>
            <a:ahLst/>
            <a:cxnLst/>
            <a:rect l="l" t="t" r="r" b="b"/>
            <a:pathLst>
              <a:path w="2421254" h="1270000">
                <a:moveTo>
                  <a:pt x="2288314" y="127"/>
                </a:moveTo>
                <a:lnTo>
                  <a:pt x="165646" y="0"/>
                </a:lnTo>
                <a:lnTo>
                  <a:pt x="106049" y="1016"/>
                </a:lnTo>
                <a:lnTo>
                  <a:pt x="68351" y="8128"/>
                </a:lnTo>
                <a:lnTo>
                  <a:pt x="31478" y="31616"/>
                </a:lnTo>
                <a:lnTo>
                  <a:pt x="7988" y="68478"/>
                </a:lnTo>
                <a:lnTo>
                  <a:pt x="887" y="106186"/>
                </a:lnTo>
                <a:lnTo>
                  <a:pt x="0" y="132788"/>
                </a:lnTo>
                <a:lnTo>
                  <a:pt x="0" y="1137211"/>
                </a:lnTo>
                <a:lnTo>
                  <a:pt x="3296" y="1184945"/>
                </a:lnTo>
                <a:lnTo>
                  <a:pt x="17782" y="1221345"/>
                </a:lnTo>
                <a:lnTo>
                  <a:pt x="48520" y="1252077"/>
                </a:lnTo>
                <a:lnTo>
                  <a:pt x="84920" y="1266571"/>
                </a:lnTo>
                <a:lnTo>
                  <a:pt x="132654" y="1269873"/>
                </a:lnTo>
                <a:lnTo>
                  <a:pt x="165646" y="1270000"/>
                </a:lnTo>
                <a:lnTo>
                  <a:pt x="2288314" y="1269873"/>
                </a:lnTo>
                <a:lnTo>
                  <a:pt x="2336048" y="1266571"/>
                </a:lnTo>
                <a:lnTo>
                  <a:pt x="2372448" y="1252077"/>
                </a:lnTo>
                <a:lnTo>
                  <a:pt x="2403180" y="1221345"/>
                </a:lnTo>
                <a:lnTo>
                  <a:pt x="2417673" y="1184945"/>
                </a:lnTo>
                <a:lnTo>
                  <a:pt x="2420975" y="1137211"/>
                </a:lnTo>
                <a:lnTo>
                  <a:pt x="2420975" y="132788"/>
                </a:lnTo>
                <a:lnTo>
                  <a:pt x="2417673" y="85054"/>
                </a:lnTo>
                <a:lnTo>
                  <a:pt x="2403180" y="48654"/>
                </a:lnTo>
                <a:lnTo>
                  <a:pt x="2372448" y="17922"/>
                </a:lnTo>
                <a:lnTo>
                  <a:pt x="2336048" y="3429"/>
                </a:lnTo>
                <a:lnTo>
                  <a:pt x="2288314" y="127"/>
                </a:lnTo>
                <a:close/>
              </a:path>
            </a:pathLst>
          </a:custGeom>
          <a:solidFill>
            <a:srgbClr val="34A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387465" y="3742034"/>
            <a:ext cx="18389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venirNext-Medium"/>
                <a:cs typeface="AvenirNext-Medium"/>
              </a:rPr>
              <a:t>Java</a:t>
            </a:r>
            <a:r>
              <a:rPr sz="2000" spc="-20" dirty="0">
                <a:solidFill>
                  <a:srgbClr val="FFFFFF"/>
                </a:solidFill>
                <a:latin typeface="AvenirNext-Medium"/>
                <a:cs typeface="AvenirNext-Medium"/>
              </a:rPr>
              <a:t> </a:t>
            </a:r>
            <a:r>
              <a:rPr sz="2000" dirty="0">
                <a:solidFill>
                  <a:srgbClr val="FFFFFF"/>
                </a:solidFill>
                <a:latin typeface="AvenirNext-Medium"/>
                <a:cs typeface="AvenirNext-Medium"/>
              </a:rPr>
              <a:t>Byte</a:t>
            </a:r>
            <a:r>
              <a:rPr sz="2000" spc="-5" dirty="0">
                <a:solidFill>
                  <a:srgbClr val="FFFFFF"/>
                </a:solidFill>
                <a:latin typeface="AvenirNext-Medium"/>
                <a:cs typeface="AvenirNext-Medium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venirNext-Medium"/>
                <a:cs typeface="AvenirNext-Medium"/>
              </a:rPr>
              <a:t>Code</a:t>
            </a:r>
            <a:endParaRPr sz="2000">
              <a:latin typeface="AvenirNext-Medium"/>
              <a:cs typeface="AvenirNext-Mediu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536630" y="3869287"/>
            <a:ext cx="1299845" cy="121920"/>
            <a:chOff x="8536630" y="3869287"/>
            <a:chExt cx="1299845" cy="121920"/>
          </a:xfrm>
        </p:grpSpPr>
        <p:sp>
          <p:nvSpPr>
            <p:cNvPr id="14" name="object 14"/>
            <p:cNvSpPr/>
            <p:nvPr/>
          </p:nvSpPr>
          <p:spPr>
            <a:xfrm>
              <a:off x="8536630" y="3930247"/>
              <a:ext cx="1190625" cy="0"/>
            </a:xfrm>
            <a:custGeom>
              <a:avLst/>
              <a:gdLst/>
              <a:ahLst/>
              <a:cxnLst/>
              <a:rect l="l" t="t" r="r" b="b"/>
              <a:pathLst>
                <a:path w="1190625">
                  <a:moveTo>
                    <a:pt x="0" y="0"/>
                  </a:moveTo>
                  <a:lnTo>
                    <a:pt x="1177455" y="0"/>
                  </a:lnTo>
                  <a:lnTo>
                    <a:pt x="1190155" y="0"/>
                  </a:lnTo>
                </a:path>
              </a:pathLst>
            </a:custGeom>
            <a:ln w="25400">
              <a:solidFill>
                <a:srgbClr val="E428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714083" y="386928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8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8814422" y="3154705"/>
            <a:ext cx="744220" cy="635635"/>
          </a:xfrm>
          <a:custGeom>
            <a:avLst/>
            <a:gdLst/>
            <a:ahLst/>
            <a:cxnLst/>
            <a:rect l="l" t="t" r="r" b="b"/>
            <a:pathLst>
              <a:path w="744220" h="635635">
                <a:moveTo>
                  <a:pt x="309930" y="509371"/>
                </a:moveTo>
                <a:lnTo>
                  <a:pt x="309575" y="508050"/>
                </a:lnTo>
                <a:lnTo>
                  <a:pt x="306984" y="506653"/>
                </a:lnTo>
                <a:lnTo>
                  <a:pt x="301117" y="503402"/>
                </a:lnTo>
                <a:lnTo>
                  <a:pt x="280797" y="491731"/>
                </a:lnTo>
                <a:lnTo>
                  <a:pt x="279412" y="489889"/>
                </a:lnTo>
                <a:lnTo>
                  <a:pt x="280568" y="479425"/>
                </a:lnTo>
                <a:lnTo>
                  <a:pt x="280187" y="472668"/>
                </a:lnTo>
                <a:lnTo>
                  <a:pt x="278587" y="463054"/>
                </a:lnTo>
                <a:lnTo>
                  <a:pt x="279476" y="461378"/>
                </a:lnTo>
                <a:lnTo>
                  <a:pt x="282003" y="459752"/>
                </a:lnTo>
                <a:lnTo>
                  <a:pt x="287832" y="455930"/>
                </a:lnTo>
                <a:lnTo>
                  <a:pt x="299415" y="448144"/>
                </a:lnTo>
                <a:lnTo>
                  <a:pt x="305257" y="444322"/>
                </a:lnTo>
                <a:lnTo>
                  <a:pt x="307454" y="442912"/>
                </a:lnTo>
                <a:lnTo>
                  <a:pt x="307708" y="441782"/>
                </a:lnTo>
                <a:lnTo>
                  <a:pt x="291350" y="405904"/>
                </a:lnTo>
                <a:lnTo>
                  <a:pt x="284683" y="390855"/>
                </a:lnTo>
                <a:lnTo>
                  <a:pt x="283400" y="390867"/>
                </a:lnTo>
                <a:lnTo>
                  <a:pt x="274142" y="393433"/>
                </a:lnTo>
                <a:lnTo>
                  <a:pt x="253911" y="398843"/>
                </a:lnTo>
                <a:lnTo>
                  <a:pt x="251447" y="399542"/>
                </a:lnTo>
                <a:lnTo>
                  <a:pt x="249834" y="399173"/>
                </a:lnTo>
                <a:lnTo>
                  <a:pt x="243827" y="391756"/>
                </a:lnTo>
                <a:lnTo>
                  <a:pt x="238671" y="387134"/>
                </a:lnTo>
                <a:lnTo>
                  <a:pt x="230085" y="380898"/>
                </a:lnTo>
                <a:lnTo>
                  <a:pt x="229501" y="378663"/>
                </a:lnTo>
                <a:lnTo>
                  <a:pt x="231508" y="368782"/>
                </a:lnTo>
                <a:lnTo>
                  <a:pt x="232816" y="362204"/>
                </a:lnTo>
                <a:lnTo>
                  <a:pt x="233895" y="356806"/>
                </a:lnTo>
                <a:lnTo>
                  <a:pt x="234035" y="356108"/>
                </a:lnTo>
                <a:lnTo>
                  <a:pt x="235559" y="349072"/>
                </a:lnTo>
                <a:lnTo>
                  <a:pt x="236207" y="346278"/>
                </a:lnTo>
                <a:lnTo>
                  <a:pt x="235623" y="345033"/>
                </a:lnTo>
                <a:lnTo>
                  <a:pt x="226085" y="341452"/>
                </a:lnTo>
                <a:lnTo>
                  <a:pt x="226085" y="480529"/>
                </a:lnTo>
                <a:lnTo>
                  <a:pt x="220484" y="508203"/>
                </a:lnTo>
                <a:lnTo>
                  <a:pt x="205244" y="530809"/>
                </a:lnTo>
                <a:lnTo>
                  <a:pt x="182638" y="546049"/>
                </a:lnTo>
                <a:lnTo>
                  <a:pt x="154965" y="551637"/>
                </a:lnTo>
                <a:lnTo>
                  <a:pt x="127279" y="546049"/>
                </a:lnTo>
                <a:lnTo>
                  <a:pt x="104686" y="530809"/>
                </a:lnTo>
                <a:lnTo>
                  <a:pt x="89446" y="508203"/>
                </a:lnTo>
                <a:lnTo>
                  <a:pt x="83858" y="480529"/>
                </a:lnTo>
                <a:lnTo>
                  <a:pt x="89446" y="452843"/>
                </a:lnTo>
                <a:lnTo>
                  <a:pt x="104686" y="430250"/>
                </a:lnTo>
                <a:lnTo>
                  <a:pt x="127279" y="415010"/>
                </a:lnTo>
                <a:lnTo>
                  <a:pt x="154965" y="409422"/>
                </a:lnTo>
                <a:lnTo>
                  <a:pt x="182638" y="415010"/>
                </a:lnTo>
                <a:lnTo>
                  <a:pt x="205244" y="430250"/>
                </a:lnTo>
                <a:lnTo>
                  <a:pt x="220484" y="452843"/>
                </a:lnTo>
                <a:lnTo>
                  <a:pt x="226085" y="480529"/>
                </a:lnTo>
                <a:lnTo>
                  <a:pt x="226085" y="341452"/>
                </a:lnTo>
                <a:lnTo>
                  <a:pt x="185750" y="326288"/>
                </a:lnTo>
                <a:lnTo>
                  <a:pt x="185191" y="326110"/>
                </a:lnTo>
                <a:lnTo>
                  <a:pt x="183159" y="325856"/>
                </a:lnTo>
                <a:lnTo>
                  <a:pt x="182156" y="326555"/>
                </a:lnTo>
                <a:lnTo>
                  <a:pt x="181114" y="328485"/>
                </a:lnTo>
                <a:lnTo>
                  <a:pt x="177863" y="334352"/>
                </a:lnTo>
                <a:lnTo>
                  <a:pt x="174523" y="340182"/>
                </a:lnTo>
                <a:lnTo>
                  <a:pt x="167817" y="351828"/>
                </a:lnTo>
                <a:lnTo>
                  <a:pt x="166179" y="354711"/>
                </a:lnTo>
                <a:lnTo>
                  <a:pt x="164325" y="356108"/>
                </a:lnTo>
                <a:lnTo>
                  <a:pt x="153885" y="355092"/>
                </a:lnTo>
                <a:lnTo>
                  <a:pt x="147129" y="355142"/>
                </a:lnTo>
                <a:lnTo>
                  <a:pt x="137515" y="356806"/>
                </a:lnTo>
                <a:lnTo>
                  <a:pt x="135826" y="356044"/>
                </a:lnTo>
                <a:lnTo>
                  <a:pt x="134188" y="353491"/>
                </a:lnTo>
                <a:lnTo>
                  <a:pt x="130365" y="347649"/>
                </a:lnTo>
                <a:lnTo>
                  <a:pt x="122580" y="336080"/>
                </a:lnTo>
                <a:lnTo>
                  <a:pt x="118757" y="330250"/>
                </a:lnTo>
                <a:lnTo>
                  <a:pt x="117348" y="328053"/>
                </a:lnTo>
                <a:lnTo>
                  <a:pt x="116255" y="327761"/>
                </a:lnTo>
                <a:lnTo>
                  <a:pt x="102489" y="334098"/>
                </a:lnTo>
                <a:lnTo>
                  <a:pt x="65290" y="350812"/>
                </a:lnTo>
                <a:lnTo>
                  <a:pt x="65303" y="352094"/>
                </a:lnTo>
                <a:lnTo>
                  <a:pt x="67830" y="361226"/>
                </a:lnTo>
                <a:lnTo>
                  <a:pt x="71335" y="374459"/>
                </a:lnTo>
                <a:lnTo>
                  <a:pt x="73164" y="381063"/>
                </a:lnTo>
                <a:lnTo>
                  <a:pt x="73977" y="383908"/>
                </a:lnTo>
                <a:lnTo>
                  <a:pt x="73634" y="385787"/>
                </a:lnTo>
                <a:lnTo>
                  <a:pt x="65938" y="392112"/>
                </a:lnTo>
                <a:lnTo>
                  <a:pt x="61150" y="397103"/>
                </a:lnTo>
                <a:lnTo>
                  <a:pt x="55041" y="405650"/>
                </a:lnTo>
                <a:lnTo>
                  <a:pt x="52832" y="405904"/>
                </a:lnTo>
                <a:lnTo>
                  <a:pt x="30060" y="401358"/>
                </a:lnTo>
                <a:lnTo>
                  <a:pt x="23520" y="399935"/>
                </a:lnTo>
                <a:lnTo>
                  <a:pt x="20701" y="399288"/>
                </a:lnTo>
                <a:lnTo>
                  <a:pt x="19494" y="399897"/>
                </a:lnTo>
                <a:lnTo>
                  <a:pt x="14185" y="414197"/>
                </a:lnTo>
                <a:lnTo>
                  <a:pt x="9817" y="425843"/>
                </a:lnTo>
                <a:lnTo>
                  <a:pt x="5422" y="437476"/>
                </a:lnTo>
                <a:lnTo>
                  <a:pt x="0" y="451700"/>
                </a:lnTo>
                <a:lnTo>
                  <a:pt x="393" y="452996"/>
                </a:lnTo>
                <a:lnTo>
                  <a:pt x="2971" y="454393"/>
                </a:lnTo>
                <a:lnTo>
                  <a:pt x="8839" y="457644"/>
                </a:lnTo>
                <a:lnTo>
                  <a:pt x="29184" y="469341"/>
                </a:lnTo>
                <a:lnTo>
                  <a:pt x="30518" y="471195"/>
                </a:lnTo>
                <a:lnTo>
                  <a:pt x="29387" y="481634"/>
                </a:lnTo>
                <a:lnTo>
                  <a:pt x="29743" y="488391"/>
                </a:lnTo>
                <a:lnTo>
                  <a:pt x="31356" y="498017"/>
                </a:lnTo>
                <a:lnTo>
                  <a:pt x="30454" y="499694"/>
                </a:lnTo>
                <a:lnTo>
                  <a:pt x="27927" y="501319"/>
                </a:lnTo>
                <a:lnTo>
                  <a:pt x="22085" y="505129"/>
                </a:lnTo>
                <a:lnTo>
                  <a:pt x="10490" y="512902"/>
                </a:lnTo>
                <a:lnTo>
                  <a:pt x="4660" y="516737"/>
                </a:lnTo>
                <a:lnTo>
                  <a:pt x="2438" y="518160"/>
                </a:lnTo>
                <a:lnTo>
                  <a:pt x="2273" y="519303"/>
                </a:lnTo>
                <a:lnTo>
                  <a:pt x="8572" y="533031"/>
                </a:lnTo>
                <a:lnTo>
                  <a:pt x="13779" y="544461"/>
                </a:lnTo>
                <a:lnTo>
                  <a:pt x="18935" y="555917"/>
                </a:lnTo>
                <a:lnTo>
                  <a:pt x="25285" y="570217"/>
                </a:lnTo>
                <a:lnTo>
                  <a:pt x="26568" y="570204"/>
                </a:lnTo>
                <a:lnTo>
                  <a:pt x="35674" y="567639"/>
                </a:lnTo>
                <a:lnTo>
                  <a:pt x="56883" y="562063"/>
                </a:lnTo>
                <a:lnTo>
                  <a:pt x="58216" y="561860"/>
                </a:lnTo>
                <a:lnTo>
                  <a:pt x="59575" y="561581"/>
                </a:lnTo>
                <a:lnTo>
                  <a:pt x="60236" y="562356"/>
                </a:lnTo>
                <a:lnTo>
                  <a:pt x="60769" y="563029"/>
                </a:lnTo>
                <a:lnTo>
                  <a:pt x="66052" y="568960"/>
                </a:lnTo>
                <a:lnTo>
                  <a:pt x="71107" y="573862"/>
                </a:lnTo>
                <a:lnTo>
                  <a:pt x="79895" y="580161"/>
                </a:lnTo>
                <a:lnTo>
                  <a:pt x="80429" y="582422"/>
                </a:lnTo>
                <a:lnTo>
                  <a:pt x="78422" y="592277"/>
                </a:lnTo>
                <a:lnTo>
                  <a:pt x="77114" y="598855"/>
                </a:lnTo>
                <a:lnTo>
                  <a:pt x="75565" y="606437"/>
                </a:lnTo>
                <a:lnTo>
                  <a:pt x="74371" y="611987"/>
                </a:lnTo>
                <a:lnTo>
                  <a:pt x="73736" y="614781"/>
                </a:lnTo>
                <a:lnTo>
                  <a:pt x="74307" y="616026"/>
                </a:lnTo>
                <a:lnTo>
                  <a:pt x="126136" y="635520"/>
                </a:lnTo>
                <a:lnTo>
                  <a:pt x="127431" y="635152"/>
                </a:lnTo>
                <a:lnTo>
                  <a:pt x="128828" y="632574"/>
                </a:lnTo>
                <a:lnTo>
                  <a:pt x="132067" y="626694"/>
                </a:lnTo>
                <a:lnTo>
                  <a:pt x="135407" y="620877"/>
                </a:lnTo>
                <a:lnTo>
                  <a:pt x="142125" y="609257"/>
                </a:lnTo>
                <a:lnTo>
                  <a:pt x="143751" y="606399"/>
                </a:lnTo>
                <a:lnTo>
                  <a:pt x="145554" y="604888"/>
                </a:lnTo>
                <a:lnTo>
                  <a:pt x="155854" y="605980"/>
                </a:lnTo>
                <a:lnTo>
                  <a:pt x="162509" y="606056"/>
                </a:lnTo>
                <a:lnTo>
                  <a:pt x="168414" y="604888"/>
                </a:lnTo>
                <a:lnTo>
                  <a:pt x="172796" y="604024"/>
                </a:lnTo>
                <a:lnTo>
                  <a:pt x="174472" y="605650"/>
                </a:lnTo>
                <a:lnTo>
                  <a:pt x="179997" y="614006"/>
                </a:lnTo>
                <a:lnTo>
                  <a:pt x="187490" y="625170"/>
                </a:lnTo>
                <a:lnTo>
                  <a:pt x="192582" y="632968"/>
                </a:lnTo>
                <a:lnTo>
                  <a:pt x="193662" y="633285"/>
                </a:lnTo>
                <a:lnTo>
                  <a:pt x="230327" y="616572"/>
                </a:lnTo>
                <a:lnTo>
                  <a:pt x="244589" y="610260"/>
                </a:lnTo>
                <a:lnTo>
                  <a:pt x="244678" y="608990"/>
                </a:lnTo>
                <a:lnTo>
                  <a:pt x="243268" y="604024"/>
                </a:lnTo>
                <a:lnTo>
                  <a:pt x="242112" y="599833"/>
                </a:lnTo>
                <a:lnTo>
                  <a:pt x="238620" y="586600"/>
                </a:lnTo>
                <a:lnTo>
                  <a:pt x="236804" y="580009"/>
                </a:lnTo>
                <a:lnTo>
                  <a:pt x="235991" y="577164"/>
                </a:lnTo>
                <a:lnTo>
                  <a:pt x="236283" y="575271"/>
                </a:lnTo>
                <a:lnTo>
                  <a:pt x="244017" y="568934"/>
                </a:lnTo>
                <a:lnTo>
                  <a:pt x="248805" y="563968"/>
                </a:lnTo>
                <a:lnTo>
                  <a:pt x="250520" y="561581"/>
                </a:lnTo>
                <a:lnTo>
                  <a:pt x="254901" y="555485"/>
                </a:lnTo>
                <a:lnTo>
                  <a:pt x="257048" y="555117"/>
                </a:lnTo>
                <a:lnTo>
                  <a:pt x="279831" y="559676"/>
                </a:lnTo>
                <a:lnTo>
                  <a:pt x="286397" y="561098"/>
                </a:lnTo>
                <a:lnTo>
                  <a:pt x="289191" y="561733"/>
                </a:lnTo>
                <a:lnTo>
                  <a:pt x="290436" y="561187"/>
                </a:lnTo>
                <a:lnTo>
                  <a:pt x="292684" y="555117"/>
                </a:lnTo>
                <a:lnTo>
                  <a:pt x="293966" y="551637"/>
                </a:lnTo>
                <a:lnTo>
                  <a:pt x="300101" y="535203"/>
                </a:lnTo>
                <a:lnTo>
                  <a:pt x="304507" y="523582"/>
                </a:lnTo>
                <a:lnTo>
                  <a:pt x="309930" y="509371"/>
                </a:lnTo>
                <a:close/>
              </a:path>
              <a:path w="744220" h="635635">
                <a:moveTo>
                  <a:pt x="744029" y="280123"/>
                </a:moveTo>
                <a:lnTo>
                  <a:pt x="743483" y="278091"/>
                </a:lnTo>
                <a:lnTo>
                  <a:pt x="739533" y="275958"/>
                </a:lnTo>
                <a:lnTo>
                  <a:pt x="730567" y="271005"/>
                </a:lnTo>
                <a:lnTo>
                  <a:pt x="699554" y="253199"/>
                </a:lnTo>
                <a:lnTo>
                  <a:pt x="697433" y="250380"/>
                </a:lnTo>
                <a:lnTo>
                  <a:pt x="698080" y="244525"/>
                </a:lnTo>
                <a:lnTo>
                  <a:pt x="698614" y="236918"/>
                </a:lnTo>
                <a:lnTo>
                  <a:pt x="698563" y="229260"/>
                </a:lnTo>
                <a:lnTo>
                  <a:pt x="697979" y="221602"/>
                </a:lnTo>
                <a:lnTo>
                  <a:pt x="696937" y="213982"/>
                </a:lnTo>
                <a:lnTo>
                  <a:pt x="696175" y="209410"/>
                </a:lnTo>
                <a:lnTo>
                  <a:pt x="697522" y="206857"/>
                </a:lnTo>
                <a:lnTo>
                  <a:pt x="701395" y="204368"/>
                </a:lnTo>
                <a:lnTo>
                  <a:pt x="710311" y="198539"/>
                </a:lnTo>
                <a:lnTo>
                  <a:pt x="727976" y="186677"/>
                </a:lnTo>
                <a:lnTo>
                  <a:pt x="736879" y="180822"/>
                </a:lnTo>
                <a:lnTo>
                  <a:pt x="740232" y="178663"/>
                </a:lnTo>
                <a:lnTo>
                  <a:pt x="740625" y="176949"/>
                </a:lnTo>
                <a:lnTo>
                  <a:pt x="730961" y="155968"/>
                </a:lnTo>
                <a:lnTo>
                  <a:pt x="723011" y="138518"/>
                </a:lnTo>
                <a:lnTo>
                  <a:pt x="718070" y="127546"/>
                </a:lnTo>
                <a:lnTo>
                  <a:pt x="715670" y="122186"/>
                </a:lnTo>
                <a:lnTo>
                  <a:pt x="711352" y="112471"/>
                </a:lnTo>
                <a:lnTo>
                  <a:pt x="705485" y="99212"/>
                </a:lnTo>
                <a:lnTo>
                  <a:pt x="703529" y="99225"/>
                </a:lnTo>
                <a:lnTo>
                  <a:pt x="689394" y="103162"/>
                </a:lnTo>
                <a:lnTo>
                  <a:pt x="668782" y="108623"/>
                </a:lnTo>
                <a:lnTo>
                  <a:pt x="654748" y="112471"/>
                </a:lnTo>
                <a:lnTo>
                  <a:pt x="652297" y="111912"/>
                </a:lnTo>
                <a:lnTo>
                  <a:pt x="649744" y="108762"/>
                </a:lnTo>
                <a:lnTo>
                  <a:pt x="644550" y="102844"/>
                </a:lnTo>
                <a:lnTo>
                  <a:pt x="638949" y="97320"/>
                </a:lnTo>
                <a:lnTo>
                  <a:pt x="633006" y="92176"/>
                </a:lnTo>
                <a:lnTo>
                  <a:pt x="626795" y="87388"/>
                </a:lnTo>
                <a:lnTo>
                  <a:pt x="622134" y="84010"/>
                </a:lnTo>
                <a:lnTo>
                  <a:pt x="621245" y="80594"/>
                </a:lnTo>
                <a:lnTo>
                  <a:pt x="622300" y="75565"/>
                </a:lnTo>
                <a:lnTo>
                  <a:pt x="624332" y="65532"/>
                </a:lnTo>
                <a:lnTo>
                  <a:pt x="626313" y="55486"/>
                </a:lnTo>
                <a:lnTo>
                  <a:pt x="627976" y="47244"/>
                </a:lnTo>
                <a:lnTo>
                  <a:pt x="628192" y="46177"/>
                </a:lnTo>
                <a:lnTo>
                  <a:pt x="630516" y="35445"/>
                </a:lnTo>
                <a:lnTo>
                  <a:pt x="631482" y="31165"/>
                </a:lnTo>
                <a:lnTo>
                  <a:pt x="630593" y="29273"/>
                </a:lnTo>
                <a:lnTo>
                  <a:pt x="616026" y="23799"/>
                </a:lnTo>
                <a:lnTo>
                  <a:pt x="616026" y="236093"/>
                </a:lnTo>
                <a:lnTo>
                  <a:pt x="607491" y="278345"/>
                </a:lnTo>
                <a:lnTo>
                  <a:pt x="584238" y="312851"/>
                </a:lnTo>
                <a:lnTo>
                  <a:pt x="549732" y="336118"/>
                </a:lnTo>
                <a:lnTo>
                  <a:pt x="507492" y="344639"/>
                </a:lnTo>
                <a:lnTo>
                  <a:pt x="465239" y="336118"/>
                </a:lnTo>
                <a:lnTo>
                  <a:pt x="430733" y="312851"/>
                </a:lnTo>
                <a:lnTo>
                  <a:pt x="407479" y="278345"/>
                </a:lnTo>
                <a:lnTo>
                  <a:pt x="398945" y="236093"/>
                </a:lnTo>
                <a:lnTo>
                  <a:pt x="407479" y="193852"/>
                </a:lnTo>
                <a:lnTo>
                  <a:pt x="430733" y="159346"/>
                </a:lnTo>
                <a:lnTo>
                  <a:pt x="465239" y="136080"/>
                </a:lnTo>
                <a:lnTo>
                  <a:pt x="507492" y="127546"/>
                </a:lnTo>
                <a:lnTo>
                  <a:pt x="549732" y="136080"/>
                </a:lnTo>
                <a:lnTo>
                  <a:pt x="584238" y="159346"/>
                </a:lnTo>
                <a:lnTo>
                  <a:pt x="607491" y="193852"/>
                </a:lnTo>
                <a:lnTo>
                  <a:pt x="616026" y="236093"/>
                </a:lnTo>
                <a:lnTo>
                  <a:pt x="616026" y="23799"/>
                </a:lnTo>
                <a:lnTo>
                  <a:pt x="554469" y="647"/>
                </a:lnTo>
                <a:lnTo>
                  <a:pt x="553618" y="393"/>
                </a:lnTo>
                <a:lnTo>
                  <a:pt x="550506" y="0"/>
                </a:lnTo>
                <a:lnTo>
                  <a:pt x="548982" y="1066"/>
                </a:lnTo>
                <a:lnTo>
                  <a:pt x="547395" y="4013"/>
                </a:lnTo>
                <a:lnTo>
                  <a:pt x="542429" y="12979"/>
                </a:lnTo>
                <a:lnTo>
                  <a:pt x="537337" y="21882"/>
                </a:lnTo>
                <a:lnTo>
                  <a:pt x="532193" y="30759"/>
                </a:lnTo>
                <a:lnTo>
                  <a:pt x="527088" y="39636"/>
                </a:lnTo>
                <a:lnTo>
                  <a:pt x="524586" y="44030"/>
                </a:lnTo>
                <a:lnTo>
                  <a:pt x="521766" y="46177"/>
                </a:lnTo>
                <a:lnTo>
                  <a:pt x="515962" y="45605"/>
                </a:lnTo>
                <a:lnTo>
                  <a:pt x="508330" y="45085"/>
                </a:lnTo>
                <a:lnTo>
                  <a:pt x="500672" y="45021"/>
                </a:lnTo>
                <a:lnTo>
                  <a:pt x="493026" y="45453"/>
                </a:lnTo>
                <a:lnTo>
                  <a:pt x="485419" y="46456"/>
                </a:lnTo>
                <a:lnTo>
                  <a:pt x="480847" y="47244"/>
                </a:lnTo>
                <a:lnTo>
                  <a:pt x="478269" y="46088"/>
                </a:lnTo>
                <a:lnTo>
                  <a:pt x="475767" y="42189"/>
                </a:lnTo>
                <a:lnTo>
                  <a:pt x="469938" y="33286"/>
                </a:lnTo>
                <a:lnTo>
                  <a:pt x="458063" y="15608"/>
                </a:lnTo>
                <a:lnTo>
                  <a:pt x="452221" y="6705"/>
                </a:lnTo>
                <a:lnTo>
                  <a:pt x="450062" y="3352"/>
                </a:lnTo>
                <a:lnTo>
                  <a:pt x="448386" y="2921"/>
                </a:lnTo>
                <a:lnTo>
                  <a:pt x="427393" y="12585"/>
                </a:lnTo>
                <a:lnTo>
                  <a:pt x="370611" y="38100"/>
                </a:lnTo>
                <a:lnTo>
                  <a:pt x="370611" y="40055"/>
                </a:lnTo>
                <a:lnTo>
                  <a:pt x="372414" y="46456"/>
                </a:lnTo>
                <a:lnTo>
                  <a:pt x="374484" y="54000"/>
                </a:lnTo>
                <a:lnTo>
                  <a:pt x="379831" y="74193"/>
                </a:lnTo>
                <a:lnTo>
                  <a:pt x="382625" y="84264"/>
                </a:lnTo>
                <a:lnTo>
                  <a:pt x="383870" y="88607"/>
                </a:lnTo>
                <a:lnTo>
                  <a:pt x="383349" y="91490"/>
                </a:lnTo>
                <a:lnTo>
                  <a:pt x="354965" y="121805"/>
                </a:lnTo>
                <a:lnTo>
                  <a:pt x="351586" y="122186"/>
                </a:lnTo>
                <a:lnTo>
                  <a:pt x="316839" y="115252"/>
                </a:lnTo>
                <a:lnTo>
                  <a:pt x="306832" y="113068"/>
                </a:lnTo>
                <a:lnTo>
                  <a:pt x="302539" y="112090"/>
                </a:lnTo>
                <a:lnTo>
                  <a:pt x="300710" y="113004"/>
                </a:lnTo>
                <a:lnTo>
                  <a:pt x="292595" y="134861"/>
                </a:lnTo>
                <a:lnTo>
                  <a:pt x="285940" y="152628"/>
                </a:lnTo>
                <a:lnTo>
                  <a:pt x="279222" y="170395"/>
                </a:lnTo>
                <a:lnTo>
                  <a:pt x="270941" y="192087"/>
                </a:lnTo>
                <a:lnTo>
                  <a:pt x="271551" y="194068"/>
                </a:lnTo>
                <a:lnTo>
                  <a:pt x="275475" y="196189"/>
                </a:lnTo>
                <a:lnTo>
                  <a:pt x="284429" y="201155"/>
                </a:lnTo>
                <a:lnTo>
                  <a:pt x="315506" y="219011"/>
                </a:lnTo>
                <a:lnTo>
                  <a:pt x="317525" y="221843"/>
                </a:lnTo>
                <a:lnTo>
                  <a:pt x="316890" y="227660"/>
                </a:lnTo>
                <a:lnTo>
                  <a:pt x="316369" y="235280"/>
                </a:lnTo>
                <a:lnTo>
                  <a:pt x="316420" y="242938"/>
                </a:lnTo>
                <a:lnTo>
                  <a:pt x="316992" y="250596"/>
                </a:lnTo>
                <a:lnTo>
                  <a:pt x="318033" y="258203"/>
                </a:lnTo>
                <a:lnTo>
                  <a:pt x="318808" y="262788"/>
                </a:lnTo>
                <a:lnTo>
                  <a:pt x="317436" y="265341"/>
                </a:lnTo>
                <a:lnTo>
                  <a:pt x="313575" y="267817"/>
                </a:lnTo>
                <a:lnTo>
                  <a:pt x="304660" y="273646"/>
                </a:lnTo>
                <a:lnTo>
                  <a:pt x="286969" y="285521"/>
                </a:lnTo>
                <a:lnTo>
                  <a:pt x="278066" y="291363"/>
                </a:lnTo>
                <a:lnTo>
                  <a:pt x="274675" y="293535"/>
                </a:lnTo>
                <a:lnTo>
                  <a:pt x="274408" y="295275"/>
                </a:lnTo>
                <a:lnTo>
                  <a:pt x="284048" y="316230"/>
                </a:lnTo>
                <a:lnTo>
                  <a:pt x="291998" y="333679"/>
                </a:lnTo>
                <a:lnTo>
                  <a:pt x="299872" y="351167"/>
                </a:lnTo>
                <a:lnTo>
                  <a:pt x="309537" y="372999"/>
                </a:lnTo>
                <a:lnTo>
                  <a:pt x="311492" y="372960"/>
                </a:lnTo>
                <a:lnTo>
                  <a:pt x="325412" y="369062"/>
                </a:lnTo>
                <a:lnTo>
                  <a:pt x="357771" y="360540"/>
                </a:lnTo>
                <a:lnTo>
                  <a:pt x="359803" y="360235"/>
                </a:lnTo>
                <a:lnTo>
                  <a:pt x="361886" y="359816"/>
                </a:lnTo>
                <a:lnTo>
                  <a:pt x="392887" y="388175"/>
                </a:lnTo>
                <a:lnTo>
                  <a:pt x="393712" y="391629"/>
                </a:lnTo>
                <a:lnTo>
                  <a:pt x="392684" y="396621"/>
                </a:lnTo>
                <a:lnTo>
                  <a:pt x="390652" y="406666"/>
                </a:lnTo>
                <a:lnTo>
                  <a:pt x="388670" y="416712"/>
                </a:lnTo>
                <a:lnTo>
                  <a:pt x="386308" y="428269"/>
                </a:lnTo>
                <a:lnTo>
                  <a:pt x="384467" y="436740"/>
                </a:lnTo>
                <a:lnTo>
                  <a:pt x="383501" y="441007"/>
                </a:lnTo>
                <a:lnTo>
                  <a:pt x="384378" y="442912"/>
                </a:lnTo>
                <a:lnTo>
                  <a:pt x="463473" y="472681"/>
                </a:lnTo>
                <a:lnTo>
                  <a:pt x="465455" y="472109"/>
                </a:lnTo>
                <a:lnTo>
                  <a:pt x="467588" y="468172"/>
                </a:lnTo>
                <a:lnTo>
                  <a:pt x="472541" y="459219"/>
                </a:lnTo>
                <a:lnTo>
                  <a:pt x="477634" y="450329"/>
                </a:lnTo>
                <a:lnTo>
                  <a:pt x="482777" y="441464"/>
                </a:lnTo>
                <a:lnTo>
                  <a:pt x="490372" y="428231"/>
                </a:lnTo>
                <a:lnTo>
                  <a:pt x="493115" y="425919"/>
                </a:lnTo>
                <a:lnTo>
                  <a:pt x="498983" y="426542"/>
                </a:lnTo>
                <a:lnTo>
                  <a:pt x="506412" y="427139"/>
                </a:lnTo>
                <a:lnTo>
                  <a:pt x="513905" y="427278"/>
                </a:lnTo>
                <a:lnTo>
                  <a:pt x="521360" y="426859"/>
                </a:lnTo>
                <a:lnTo>
                  <a:pt x="527710" y="425919"/>
                </a:lnTo>
                <a:lnTo>
                  <a:pt x="528751" y="425767"/>
                </a:lnTo>
                <a:lnTo>
                  <a:pt x="534708" y="424586"/>
                </a:lnTo>
                <a:lnTo>
                  <a:pt x="537260" y="427075"/>
                </a:lnTo>
                <a:lnTo>
                  <a:pt x="540016" y="431292"/>
                </a:lnTo>
                <a:lnTo>
                  <a:pt x="545693" y="439839"/>
                </a:lnTo>
                <a:lnTo>
                  <a:pt x="557136" y="456869"/>
                </a:lnTo>
                <a:lnTo>
                  <a:pt x="562749" y="465442"/>
                </a:lnTo>
                <a:lnTo>
                  <a:pt x="564896" y="468769"/>
                </a:lnTo>
                <a:lnTo>
                  <a:pt x="566559" y="469252"/>
                </a:lnTo>
                <a:lnTo>
                  <a:pt x="622515" y="443763"/>
                </a:lnTo>
                <a:lnTo>
                  <a:pt x="644283" y="434111"/>
                </a:lnTo>
                <a:lnTo>
                  <a:pt x="644410" y="432181"/>
                </a:lnTo>
                <a:lnTo>
                  <a:pt x="642277" y="424586"/>
                </a:lnTo>
                <a:lnTo>
                  <a:pt x="640511" y="418198"/>
                </a:lnTo>
                <a:lnTo>
                  <a:pt x="635165" y="398005"/>
                </a:lnTo>
                <a:lnTo>
                  <a:pt x="632383" y="387934"/>
                </a:lnTo>
                <a:lnTo>
                  <a:pt x="631151" y="383603"/>
                </a:lnTo>
                <a:lnTo>
                  <a:pt x="631609" y="380707"/>
                </a:lnTo>
                <a:lnTo>
                  <a:pt x="635266" y="377723"/>
                </a:lnTo>
                <a:lnTo>
                  <a:pt x="641197" y="372554"/>
                </a:lnTo>
                <a:lnTo>
                  <a:pt x="646798" y="367042"/>
                </a:lnTo>
                <a:lnTo>
                  <a:pt x="652018" y="361175"/>
                </a:lnTo>
                <a:lnTo>
                  <a:pt x="653059" y="359816"/>
                </a:lnTo>
                <a:lnTo>
                  <a:pt x="656856" y="354901"/>
                </a:lnTo>
                <a:lnTo>
                  <a:pt x="660019" y="350494"/>
                </a:lnTo>
                <a:lnTo>
                  <a:pt x="663295" y="349935"/>
                </a:lnTo>
                <a:lnTo>
                  <a:pt x="698093" y="356920"/>
                </a:lnTo>
                <a:lnTo>
                  <a:pt x="708101" y="359079"/>
                </a:lnTo>
                <a:lnTo>
                  <a:pt x="712368" y="360045"/>
                </a:lnTo>
                <a:lnTo>
                  <a:pt x="714260" y="359206"/>
                </a:lnTo>
                <a:lnTo>
                  <a:pt x="717702" y="349935"/>
                </a:lnTo>
                <a:lnTo>
                  <a:pt x="719670" y="344639"/>
                </a:lnTo>
                <a:lnTo>
                  <a:pt x="722376" y="337350"/>
                </a:lnTo>
                <a:lnTo>
                  <a:pt x="729030" y="319570"/>
                </a:lnTo>
                <a:lnTo>
                  <a:pt x="735749" y="301802"/>
                </a:lnTo>
                <a:lnTo>
                  <a:pt x="744029" y="280123"/>
                </a:lnTo>
                <a:close/>
              </a:path>
            </a:pathLst>
          </a:custGeom>
          <a:solidFill>
            <a:srgbClr val="34A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581897" y="3980209"/>
            <a:ext cx="11341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E42832"/>
                </a:solidFill>
                <a:latin typeface="AvenirNext-Medium"/>
                <a:cs typeface="AvenirNext-Medium"/>
              </a:rPr>
              <a:t>Compiles</a:t>
            </a:r>
            <a:endParaRPr sz="2000">
              <a:latin typeface="AvenirNext-Medium"/>
              <a:cs typeface="AvenirNext-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866380" y="4406900"/>
            <a:ext cx="2256155" cy="723900"/>
          </a:xfrm>
          <a:custGeom>
            <a:avLst/>
            <a:gdLst/>
            <a:ahLst/>
            <a:cxnLst/>
            <a:rect l="l" t="t" r="r" b="b"/>
            <a:pathLst>
              <a:path w="2256154" h="723900">
                <a:moveTo>
                  <a:pt x="2131755" y="118"/>
                </a:moveTo>
                <a:lnTo>
                  <a:pt x="155189" y="0"/>
                </a:lnTo>
                <a:lnTo>
                  <a:pt x="124281" y="118"/>
                </a:lnTo>
                <a:lnTo>
                  <a:pt x="99357" y="950"/>
                </a:lnTo>
                <a:lnTo>
                  <a:pt x="45459" y="16788"/>
                </a:lnTo>
                <a:lnTo>
                  <a:pt x="16662" y="45585"/>
                </a:lnTo>
                <a:lnTo>
                  <a:pt x="832" y="99480"/>
                </a:lnTo>
                <a:lnTo>
                  <a:pt x="0" y="124405"/>
                </a:lnTo>
                <a:lnTo>
                  <a:pt x="0" y="599494"/>
                </a:lnTo>
                <a:lnTo>
                  <a:pt x="3090" y="644217"/>
                </a:lnTo>
                <a:lnTo>
                  <a:pt x="29492" y="694278"/>
                </a:lnTo>
                <a:lnTo>
                  <a:pt x="64041" y="716292"/>
                </a:lnTo>
                <a:lnTo>
                  <a:pt x="124281" y="723781"/>
                </a:lnTo>
                <a:lnTo>
                  <a:pt x="2131755" y="723781"/>
                </a:lnTo>
                <a:lnTo>
                  <a:pt x="2176475" y="720690"/>
                </a:lnTo>
                <a:lnTo>
                  <a:pt x="2226541" y="694278"/>
                </a:lnTo>
                <a:lnTo>
                  <a:pt x="2248555" y="659739"/>
                </a:lnTo>
                <a:lnTo>
                  <a:pt x="2256044" y="599494"/>
                </a:lnTo>
                <a:lnTo>
                  <a:pt x="2256044" y="124405"/>
                </a:lnTo>
                <a:lnTo>
                  <a:pt x="2252953" y="79682"/>
                </a:lnTo>
                <a:lnTo>
                  <a:pt x="2226541" y="29621"/>
                </a:lnTo>
                <a:lnTo>
                  <a:pt x="2192002" y="7607"/>
                </a:lnTo>
                <a:lnTo>
                  <a:pt x="2131755" y="118"/>
                </a:lnTo>
                <a:close/>
              </a:path>
            </a:pathLst>
          </a:custGeom>
          <a:solidFill>
            <a:srgbClr val="1867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36134" y="4580637"/>
            <a:ext cx="170433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venirNext-Medium"/>
                <a:cs typeface="AvenirNext-Medium"/>
              </a:rPr>
              <a:t>Java</a:t>
            </a:r>
            <a:r>
              <a:rPr sz="2000" spc="-15" dirty="0">
                <a:solidFill>
                  <a:srgbClr val="FFFFFF"/>
                </a:solidFill>
                <a:latin typeface="AvenirNext-Medium"/>
                <a:cs typeface="AvenirNext-Medium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venirNext-Medium"/>
                <a:cs typeface="AvenirNext-Medium"/>
              </a:rPr>
              <a:t>Compiler</a:t>
            </a:r>
            <a:endParaRPr sz="2000">
              <a:latin typeface="AvenirNext-Medium"/>
              <a:cs typeface="AvenirNext-Medi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90167" y="3980209"/>
            <a:ext cx="11347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E42832"/>
                </a:solidFill>
                <a:latin typeface="AvenirNext-Medium"/>
                <a:cs typeface="AvenirNext-Medium"/>
              </a:rPr>
              <a:t>Passed</a:t>
            </a:r>
            <a:r>
              <a:rPr sz="2000" spc="-114" dirty="0">
                <a:solidFill>
                  <a:srgbClr val="E42832"/>
                </a:solidFill>
                <a:latin typeface="AvenirNext-Medium"/>
                <a:cs typeface="AvenirNext-Medium"/>
              </a:rPr>
              <a:t> </a:t>
            </a:r>
            <a:r>
              <a:rPr sz="2000" spc="-25" dirty="0">
                <a:solidFill>
                  <a:srgbClr val="E42832"/>
                </a:solidFill>
                <a:latin typeface="AvenirNext-Medium"/>
                <a:cs typeface="AvenirNext-Medium"/>
              </a:rPr>
              <a:t>to</a:t>
            </a:r>
            <a:endParaRPr sz="2000">
              <a:latin typeface="AvenirNext-Medium"/>
              <a:cs typeface="AvenirNext-Medium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534786" y="5938560"/>
            <a:ext cx="3556000" cy="2058035"/>
            <a:chOff x="6534786" y="5938560"/>
            <a:chExt cx="3556000" cy="2058035"/>
          </a:xfrm>
        </p:grpSpPr>
        <p:sp>
          <p:nvSpPr>
            <p:cNvPr id="22" name="object 22"/>
            <p:cNvSpPr/>
            <p:nvPr/>
          </p:nvSpPr>
          <p:spPr>
            <a:xfrm>
              <a:off x="6534786" y="5938560"/>
              <a:ext cx="3556000" cy="1270000"/>
            </a:xfrm>
            <a:custGeom>
              <a:avLst/>
              <a:gdLst/>
              <a:ahLst/>
              <a:cxnLst/>
              <a:rect l="l" t="t" r="r" b="b"/>
              <a:pathLst>
                <a:path w="3556000" h="1270000">
                  <a:moveTo>
                    <a:pt x="3438658" y="112"/>
                  </a:moveTo>
                  <a:lnTo>
                    <a:pt x="146255" y="0"/>
                  </a:lnTo>
                  <a:lnTo>
                    <a:pt x="117129" y="112"/>
                  </a:lnTo>
                  <a:lnTo>
                    <a:pt x="93640" y="896"/>
                  </a:lnTo>
                  <a:lnTo>
                    <a:pt x="42846" y="15823"/>
                  </a:lnTo>
                  <a:lnTo>
                    <a:pt x="15711" y="42958"/>
                  </a:lnTo>
                  <a:lnTo>
                    <a:pt x="784" y="93752"/>
                  </a:lnTo>
                  <a:lnTo>
                    <a:pt x="0" y="1152758"/>
                  </a:lnTo>
                  <a:lnTo>
                    <a:pt x="784" y="1176247"/>
                  </a:lnTo>
                  <a:lnTo>
                    <a:pt x="15711" y="1227041"/>
                  </a:lnTo>
                  <a:lnTo>
                    <a:pt x="42846" y="1254176"/>
                  </a:lnTo>
                  <a:lnTo>
                    <a:pt x="93640" y="1269103"/>
                  </a:lnTo>
                  <a:lnTo>
                    <a:pt x="117129" y="1269887"/>
                  </a:lnTo>
                  <a:lnTo>
                    <a:pt x="3438658" y="1269887"/>
                  </a:lnTo>
                  <a:lnTo>
                    <a:pt x="3480799" y="1266972"/>
                  </a:lnTo>
                  <a:lnTo>
                    <a:pt x="3527984" y="1242085"/>
                  </a:lnTo>
                  <a:lnTo>
                    <a:pt x="3548725" y="1209535"/>
                  </a:lnTo>
                  <a:lnTo>
                    <a:pt x="3555775" y="1152758"/>
                  </a:lnTo>
                  <a:lnTo>
                    <a:pt x="3555775" y="117241"/>
                  </a:lnTo>
                  <a:lnTo>
                    <a:pt x="3552866" y="75096"/>
                  </a:lnTo>
                  <a:lnTo>
                    <a:pt x="3527984" y="27914"/>
                  </a:lnTo>
                  <a:lnTo>
                    <a:pt x="3495423" y="7175"/>
                  </a:lnTo>
                  <a:lnTo>
                    <a:pt x="3438658" y="112"/>
                  </a:lnTo>
                  <a:close/>
                </a:path>
              </a:pathLst>
            </a:custGeom>
            <a:solidFill>
              <a:srgbClr val="34A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74486" y="7005663"/>
              <a:ext cx="2890520" cy="990600"/>
            </a:xfrm>
            <a:custGeom>
              <a:avLst/>
              <a:gdLst/>
              <a:ahLst/>
              <a:cxnLst/>
              <a:rect l="l" t="t" r="r" b="b"/>
              <a:pathLst>
                <a:path w="2890520" h="990600">
                  <a:moveTo>
                    <a:pt x="2773046" y="112"/>
                  </a:moveTo>
                  <a:lnTo>
                    <a:pt x="146255" y="0"/>
                  </a:lnTo>
                  <a:lnTo>
                    <a:pt x="117129" y="112"/>
                  </a:lnTo>
                  <a:lnTo>
                    <a:pt x="93640" y="896"/>
                  </a:lnTo>
                  <a:lnTo>
                    <a:pt x="42846" y="15823"/>
                  </a:lnTo>
                  <a:lnTo>
                    <a:pt x="15711" y="42958"/>
                  </a:lnTo>
                  <a:lnTo>
                    <a:pt x="784" y="93752"/>
                  </a:lnTo>
                  <a:lnTo>
                    <a:pt x="0" y="873358"/>
                  </a:lnTo>
                  <a:lnTo>
                    <a:pt x="784" y="896847"/>
                  </a:lnTo>
                  <a:lnTo>
                    <a:pt x="15711" y="947641"/>
                  </a:lnTo>
                  <a:lnTo>
                    <a:pt x="42846" y="974776"/>
                  </a:lnTo>
                  <a:lnTo>
                    <a:pt x="93640" y="989703"/>
                  </a:lnTo>
                  <a:lnTo>
                    <a:pt x="117129" y="990487"/>
                  </a:lnTo>
                  <a:lnTo>
                    <a:pt x="2773046" y="990487"/>
                  </a:lnTo>
                  <a:lnTo>
                    <a:pt x="2815190" y="987572"/>
                  </a:lnTo>
                  <a:lnTo>
                    <a:pt x="2862371" y="962685"/>
                  </a:lnTo>
                  <a:lnTo>
                    <a:pt x="2883105" y="930135"/>
                  </a:lnTo>
                  <a:lnTo>
                    <a:pt x="2890168" y="873358"/>
                  </a:lnTo>
                  <a:lnTo>
                    <a:pt x="2890168" y="117241"/>
                  </a:lnTo>
                  <a:lnTo>
                    <a:pt x="2889383" y="93752"/>
                  </a:lnTo>
                  <a:lnTo>
                    <a:pt x="2874462" y="42958"/>
                  </a:lnTo>
                  <a:lnTo>
                    <a:pt x="2847324" y="15823"/>
                  </a:lnTo>
                  <a:lnTo>
                    <a:pt x="2796534" y="896"/>
                  </a:lnTo>
                  <a:lnTo>
                    <a:pt x="2773046" y="112"/>
                  </a:lnTo>
                  <a:close/>
                </a:path>
              </a:pathLst>
            </a:custGeom>
            <a:solidFill>
              <a:srgbClr val="1867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830777" y="6175797"/>
            <a:ext cx="2694305" cy="163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6175" marR="5080" indent="-864235">
              <a:lnSpc>
                <a:spcPct val="1125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venirNext-Medium"/>
                <a:cs typeface="AvenirNext-Medium"/>
              </a:rPr>
              <a:t>Java</a:t>
            </a:r>
            <a:r>
              <a:rPr sz="2000" spc="-80" dirty="0">
                <a:solidFill>
                  <a:srgbClr val="FFFFFF"/>
                </a:solidFill>
                <a:latin typeface="AvenirNext-Medium"/>
                <a:cs typeface="AvenirNext-Medium"/>
              </a:rPr>
              <a:t> </a:t>
            </a:r>
            <a:r>
              <a:rPr sz="2000" dirty="0">
                <a:solidFill>
                  <a:srgbClr val="FFFFFF"/>
                </a:solidFill>
                <a:latin typeface="AvenirNext-Medium"/>
                <a:cs typeface="AvenirNext-Medium"/>
              </a:rPr>
              <a:t>Virtual</a:t>
            </a:r>
            <a:r>
              <a:rPr sz="2000" spc="-40" dirty="0">
                <a:solidFill>
                  <a:srgbClr val="FFFFFF"/>
                </a:solidFill>
                <a:latin typeface="AvenirNext-Medium"/>
                <a:cs typeface="AvenirNext-Medium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venirNext-Medium"/>
                <a:cs typeface="AvenirNext-Medium"/>
              </a:rPr>
              <a:t>Machine </a:t>
            </a:r>
            <a:r>
              <a:rPr sz="2000" spc="-20" dirty="0">
                <a:solidFill>
                  <a:srgbClr val="FFFFFF"/>
                </a:solidFill>
                <a:latin typeface="AvenirNext-Medium"/>
                <a:cs typeface="AvenirNext-Medium"/>
              </a:rPr>
              <a:t>(JVM)</a:t>
            </a:r>
            <a:endParaRPr sz="2000">
              <a:latin typeface="AvenirNext-Medium"/>
              <a:cs typeface="AvenirNext-Medium"/>
            </a:endParaRPr>
          </a:p>
          <a:p>
            <a:pPr marL="1042669" marR="120650" indent="-1030605">
              <a:lnSpc>
                <a:spcPct val="112500"/>
              </a:lnSpc>
              <a:spcBef>
                <a:spcPts val="1900"/>
              </a:spcBef>
            </a:pPr>
            <a:r>
              <a:rPr sz="2000" dirty="0">
                <a:solidFill>
                  <a:srgbClr val="FFFFFF"/>
                </a:solidFill>
                <a:latin typeface="AvenirNext-Medium"/>
                <a:cs typeface="AvenirNext-Medium"/>
              </a:rPr>
              <a:t>Just-</a:t>
            </a:r>
            <a:r>
              <a:rPr sz="2000" spc="-60" dirty="0">
                <a:solidFill>
                  <a:srgbClr val="FFFFFF"/>
                </a:solidFill>
                <a:latin typeface="AvenirNext-Medium"/>
                <a:cs typeface="AvenirNext-Medium"/>
              </a:rPr>
              <a:t>in-</a:t>
            </a:r>
            <a:r>
              <a:rPr sz="2000" dirty="0">
                <a:solidFill>
                  <a:srgbClr val="FFFFFF"/>
                </a:solidFill>
                <a:latin typeface="AvenirNext-Medium"/>
                <a:cs typeface="AvenirNext-Medium"/>
              </a:rPr>
              <a:t>Time</a:t>
            </a:r>
            <a:r>
              <a:rPr sz="2000" spc="-25" dirty="0">
                <a:solidFill>
                  <a:srgbClr val="FFFFFF"/>
                </a:solidFill>
                <a:latin typeface="AvenirNext-Medium"/>
                <a:cs typeface="AvenirNext-Medium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venirNext-Medium"/>
                <a:cs typeface="AvenirNext-Medium"/>
              </a:rPr>
              <a:t>Compiler </a:t>
            </a:r>
            <a:r>
              <a:rPr sz="2000" spc="-20" dirty="0">
                <a:solidFill>
                  <a:srgbClr val="FFFFFF"/>
                </a:solidFill>
                <a:latin typeface="AvenirNext-Medium"/>
                <a:cs typeface="AvenirNext-Medium"/>
              </a:rPr>
              <a:t>(JIT)</a:t>
            </a:r>
            <a:endParaRPr sz="2000">
              <a:latin typeface="AvenirNext-Medium"/>
              <a:cs typeface="AvenirNext-Mediu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41453" y="6691148"/>
            <a:ext cx="1344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E42832"/>
                </a:solidFill>
                <a:latin typeface="AvenirNext-Medium"/>
                <a:cs typeface="AvenirNext-Medium"/>
              </a:rPr>
              <a:t>Transferred</a:t>
            </a:r>
            <a:endParaRPr sz="2000">
              <a:latin typeface="AvenirNext-Medium"/>
              <a:cs typeface="AvenirNext-Medium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73061" y="5984523"/>
            <a:ext cx="3556000" cy="1270000"/>
          </a:xfrm>
          <a:custGeom>
            <a:avLst/>
            <a:gdLst/>
            <a:ahLst/>
            <a:cxnLst/>
            <a:rect l="l" t="t" r="r" b="b"/>
            <a:pathLst>
              <a:path w="3556000" h="1270000">
                <a:moveTo>
                  <a:pt x="3438658" y="112"/>
                </a:moveTo>
                <a:lnTo>
                  <a:pt x="146255" y="0"/>
                </a:lnTo>
                <a:lnTo>
                  <a:pt x="117129" y="112"/>
                </a:lnTo>
                <a:lnTo>
                  <a:pt x="93640" y="896"/>
                </a:lnTo>
                <a:lnTo>
                  <a:pt x="42846" y="15823"/>
                </a:lnTo>
                <a:lnTo>
                  <a:pt x="15711" y="42958"/>
                </a:lnTo>
                <a:lnTo>
                  <a:pt x="784" y="93752"/>
                </a:lnTo>
                <a:lnTo>
                  <a:pt x="0" y="1152758"/>
                </a:lnTo>
                <a:lnTo>
                  <a:pt x="784" y="1176247"/>
                </a:lnTo>
                <a:lnTo>
                  <a:pt x="15711" y="1227041"/>
                </a:lnTo>
                <a:lnTo>
                  <a:pt x="42846" y="1254176"/>
                </a:lnTo>
                <a:lnTo>
                  <a:pt x="93640" y="1269103"/>
                </a:lnTo>
                <a:lnTo>
                  <a:pt x="117129" y="1269887"/>
                </a:lnTo>
                <a:lnTo>
                  <a:pt x="3438658" y="1269887"/>
                </a:lnTo>
                <a:lnTo>
                  <a:pt x="3480799" y="1266972"/>
                </a:lnTo>
                <a:lnTo>
                  <a:pt x="3527984" y="1242085"/>
                </a:lnTo>
                <a:lnTo>
                  <a:pt x="3548725" y="1209535"/>
                </a:lnTo>
                <a:lnTo>
                  <a:pt x="3555775" y="1152758"/>
                </a:lnTo>
                <a:lnTo>
                  <a:pt x="3555775" y="117241"/>
                </a:lnTo>
                <a:lnTo>
                  <a:pt x="3552866" y="75096"/>
                </a:lnTo>
                <a:lnTo>
                  <a:pt x="3527984" y="27914"/>
                </a:lnTo>
                <a:lnTo>
                  <a:pt x="3495423" y="7175"/>
                </a:lnTo>
                <a:lnTo>
                  <a:pt x="3438658" y="112"/>
                </a:lnTo>
                <a:close/>
              </a:path>
            </a:pathLst>
          </a:custGeom>
          <a:solidFill>
            <a:srgbClr val="34A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283265" y="6221760"/>
            <a:ext cx="313563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3810" marR="5080" indent="-1261745">
              <a:lnSpc>
                <a:spcPct val="1125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venirNext-Medium"/>
                <a:cs typeface="AvenirNext-Medium"/>
              </a:rPr>
              <a:t>Java</a:t>
            </a:r>
            <a:r>
              <a:rPr sz="2000" spc="-20" dirty="0">
                <a:solidFill>
                  <a:srgbClr val="FFFFFF"/>
                </a:solidFill>
                <a:latin typeface="AvenirNext-Medium"/>
                <a:cs typeface="AvenirNext-Medium"/>
              </a:rPr>
              <a:t> </a:t>
            </a:r>
            <a:r>
              <a:rPr sz="2000" dirty="0">
                <a:solidFill>
                  <a:srgbClr val="FFFFFF"/>
                </a:solidFill>
                <a:latin typeface="AvenirNext-Medium"/>
                <a:cs typeface="AvenirNext-Medium"/>
              </a:rPr>
              <a:t>Runtime</a:t>
            </a:r>
            <a:r>
              <a:rPr sz="2000" spc="-20" dirty="0">
                <a:solidFill>
                  <a:srgbClr val="FFFFFF"/>
                </a:solidFill>
                <a:latin typeface="AvenirNext-Medium"/>
                <a:cs typeface="AvenirNext-Medium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venirNext-Medium"/>
                <a:cs typeface="AvenirNext-Medium"/>
              </a:rPr>
              <a:t>Environment </a:t>
            </a:r>
            <a:r>
              <a:rPr sz="2000" spc="-20" dirty="0">
                <a:solidFill>
                  <a:srgbClr val="FFFFFF"/>
                </a:solidFill>
                <a:latin typeface="AvenirNext-Medium"/>
                <a:cs typeface="AvenirNext-Medium"/>
              </a:rPr>
              <a:t>(JRE)</a:t>
            </a:r>
            <a:endParaRPr sz="2000">
              <a:latin typeface="AvenirNext-Medium"/>
              <a:cs typeface="AvenirNext-Medium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741628" y="6568362"/>
            <a:ext cx="1680845" cy="121920"/>
            <a:chOff x="4741628" y="6568362"/>
            <a:chExt cx="1680845" cy="121920"/>
          </a:xfrm>
        </p:grpSpPr>
        <p:sp>
          <p:nvSpPr>
            <p:cNvPr id="29" name="object 29"/>
            <p:cNvSpPr/>
            <p:nvPr/>
          </p:nvSpPr>
          <p:spPr>
            <a:xfrm>
              <a:off x="4850848" y="6629322"/>
              <a:ext cx="1571625" cy="0"/>
            </a:xfrm>
            <a:custGeom>
              <a:avLst/>
              <a:gdLst/>
              <a:ahLst/>
              <a:cxnLst/>
              <a:rect l="l" t="t" r="r" b="b"/>
              <a:pathLst>
                <a:path w="1571625">
                  <a:moveTo>
                    <a:pt x="0" y="0"/>
                  </a:moveTo>
                  <a:lnTo>
                    <a:pt x="12700" y="0"/>
                  </a:lnTo>
                  <a:lnTo>
                    <a:pt x="1571155" y="0"/>
                  </a:lnTo>
                </a:path>
              </a:pathLst>
            </a:custGeom>
            <a:ln w="25400">
              <a:solidFill>
                <a:srgbClr val="E428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741628" y="656836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E428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0203353" y="4710470"/>
            <a:ext cx="1116330" cy="1996439"/>
            <a:chOff x="10203353" y="4710470"/>
            <a:chExt cx="1116330" cy="1996439"/>
          </a:xfrm>
        </p:grpSpPr>
        <p:sp>
          <p:nvSpPr>
            <p:cNvPr id="32" name="object 32"/>
            <p:cNvSpPr/>
            <p:nvPr/>
          </p:nvSpPr>
          <p:spPr>
            <a:xfrm>
              <a:off x="11306818" y="4710470"/>
              <a:ext cx="0" cy="1928495"/>
            </a:xfrm>
            <a:custGeom>
              <a:avLst/>
              <a:gdLst/>
              <a:ahLst/>
              <a:cxnLst/>
              <a:rect l="l" t="t" r="r" b="b"/>
              <a:pathLst>
                <a:path h="1928495">
                  <a:moveTo>
                    <a:pt x="0" y="0"/>
                  </a:moveTo>
                  <a:lnTo>
                    <a:pt x="0" y="1928228"/>
                  </a:lnTo>
                </a:path>
              </a:pathLst>
            </a:custGeom>
            <a:ln w="25400">
              <a:solidFill>
                <a:srgbClr val="E428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312573" y="6645497"/>
              <a:ext cx="1007110" cy="0"/>
            </a:xfrm>
            <a:custGeom>
              <a:avLst/>
              <a:gdLst/>
              <a:ahLst/>
              <a:cxnLst/>
              <a:rect l="l" t="t" r="r" b="b"/>
              <a:pathLst>
                <a:path w="1007109">
                  <a:moveTo>
                    <a:pt x="1006944" y="0"/>
                  </a:moveTo>
                  <a:lnTo>
                    <a:pt x="1270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E428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203353" y="658453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E428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779728" y="6665748"/>
            <a:ext cx="10661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E42832"/>
                </a:solidFill>
                <a:latin typeface="AvenirNext-Medium"/>
                <a:cs typeface="AvenirNext-Medium"/>
              </a:rPr>
              <a:t>Executes</a:t>
            </a:r>
            <a:endParaRPr sz="2000">
              <a:latin typeface="AvenirNext-Medium"/>
              <a:cs typeface="AvenirNext-Medium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6" y="3868985"/>
            <a:ext cx="11176000" cy="3668395"/>
          </a:xfrm>
          <a:custGeom>
            <a:avLst/>
            <a:gdLst/>
            <a:ahLst/>
            <a:cxnLst/>
            <a:rect l="l" t="t" r="r" b="b"/>
            <a:pathLst>
              <a:path w="11176000" h="3668395">
                <a:moveTo>
                  <a:pt x="11020676" y="0"/>
                </a:moveTo>
                <a:lnTo>
                  <a:pt x="155991" y="0"/>
                </a:lnTo>
                <a:lnTo>
                  <a:pt x="125945" y="118"/>
                </a:lnTo>
                <a:lnTo>
                  <a:pt x="82280" y="3209"/>
                </a:lnTo>
                <a:lnTo>
                  <a:pt x="45575" y="16788"/>
                </a:lnTo>
                <a:lnTo>
                  <a:pt x="16778" y="45585"/>
                </a:lnTo>
                <a:lnTo>
                  <a:pt x="3205" y="82283"/>
                </a:lnTo>
                <a:lnTo>
                  <a:pt x="116" y="125659"/>
                </a:lnTo>
                <a:lnTo>
                  <a:pt x="0" y="3512705"/>
                </a:lnTo>
                <a:lnTo>
                  <a:pt x="126" y="3542354"/>
                </a:lnTo>
                <a:lnTo>
                  <a:pt x="3209" y="3585741"/>
                </a:lnTo>
                <a:lnTo>
                  <a:pt x="16778" y="3622435"/>
                </a:lnTo>
                <a:lnTo>
                  <a:pt x="45575" y="3651232"/>
                </a:lnTo>
                <a:lnTo>
                  <a:pt x="82269" y="3664804"/>
                </a:lnTo>
                <a:lnTo>
                  <a:pt x="125656" y="3667895"/>
                </a:lnTo>
                <a:lnTo>
                  <a:pt x="155305" y="3668014"/>
                </a:lnTo>
                <a:lnTo>
                  <a:pt x="11019990" y="3668014"/>
                </a:lnTo>
                <a:lnTo>
                  <a:pt x="11073862" y="3667063"/>
                </a:lnTo>
                <a:lnTo>
                  <a:pt x="11111836" y="3660406"/>
                </a:lnTo>
                <a:lnTo>
                  <a:pt x="11146374" y="3638402"/>
                </a:lnTo>
                <a:lnTo>
                  <a:pt x="11168377" y="3603853"/>
                </a:lnTo>
                <a:lnTo>
                  <a:pt x="11175047" y="3565885"/>
                </a:lnTo>
                <a:lnTo>
                  <a:pt x="11175878" y="3542354"/>
                </a:lnTo>
                <a:lnTo>
                  <a:pt x="11175867" y="125659"/>
                </a:lnTo>
                <a:lnTo>
                  <a:pt x="11172779" y="82272"/>
                </a:lnTo>
                <a:lnTo>
                  <a:pt x="11159203" y="45585"/>
                </a:lnTo>
                <a:lnTo>
                  <a:pt x="11130411" y="16788"/>
                </a:lnTo>
                <a:lnTo>
                  <a:pt x="11093722" y="3209"/>
                </a:lnTo>
                <a:lnTo>
                  <a:pt x="11050327" y="118"/>
                </a:lnTo>
                <a:lnTo>
                  <a:pt x="11020676" y="0"/>
                </a:lnTo>
                <a:close/>
              </a:path>
            </a:pathLst>
          </a:custGeom>
          <a:solidFill>
            <a:srgbClr val="A7AAA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4500" y="482600"/>
            <a:ext cx="8669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28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5" dirty="0">
                <a:solidFill>
                  <a:srgbClr val="838787"/>
                </a:solidFill>
                <a:latin typeface="DIN Alternate"/>
                <a:cs typeface="DIN Alternate"/>
              </a:rPr>
              <a:t>COMMON</a:t>
            </a:r>
            <a:r>
              <a:rPr sz="2400" b="1" spc="28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MISTAKES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AND</a:t>
            </a:r>
            <a:r>
              <a:rPr sz="2400" b="1" spc="29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PITFALLS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(3)</a:t>
            </a:r>
            <a:r>
              <a:rPr spc="-25" dirty="0"/>
              <a:t> </a:t>
            </a:r>
            <a:r>
              <a:rPr dirty="0"/>
              <a:t>CODE</a:t>
            </a:r>
            <a:r>
              <a:rPr spc="-20" dirty="0"/>
              <a:t> </a:t>
            </a:r>
            <a:r>
              <a:rPr dirty="0"/>
              <a:t>PLACEMENT</a:t>
            </a:r>
            <a:r>
              <a:rPr spc="-20" dirty="0"/>
              <a:t> </a:t>
            </a:r>
            <a:r>
              <a:rPr dirty="0"/>
              <a:t>OUTSIDE</a:t>
            </a:r>
            <a:r>
              <a:rPr spc="-2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THE</a:t>
            </a:r>
            <a:r>
              <a:rPr spc="-20" dirty="0"/>
              <a:t> BODY: </a:t>
            </a:r>
            <a:r>
              <a:rPr dirty="0"/>
              <a:t>THE</a:t>
            </a:r>
            <a:r>
              <a:rPr spc="-20" dirty="0"/>
              <a:t> </a:t>
            </a:r>
            <a:r>
              <a:rPr spc="-25" dirty="0"/>
              <a:t>FIX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37422" y="451792"/>
            <a:ext cx="31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838787"/>
                </a:solidFill>
                <a:latin typeface="DIN Alternate"/>
                <a:cs typeface="DIN Alternate"/>
              </a:rPr>
              <a:t>11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0000" y="4330700"/>
            <a:ext cx="8772525" cy="2707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3985" algn="l"/>
                <a:tab pos="2596515" algn="l"/>
                <a:tab pos="5777230" algn="l"/>
              </a:tabLst>
            </a:pP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public</a:t>
            </a:r>
            <a:r>
              <a:rPr sz="2600" b="1" dirty="0">
                <a:solidFill>
                  <a:srgbClr val="011480"/>
                </a:solidFill>
                <a:latin typeface="Menlo"/>
                <a:cs typeface="Menlo"/>
              </a:rPr>
              <a:t>	</a:t>
            </a: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class</a:t>
            </a:r>
            <a:r>
              <a:rPr sz="2600" b="1" dirty="0">
                <a:solidFill>
                  <a:srgbClr val="011480"/>
                </a:solidFill>
                <a:latin typeface="Menlo"/>
                <a:cs typeface="Menlo"/>
              </a:rPr>
              <a:t>	</a:t>
            </a:r>
            <a:r>
              <a:rPr sz="2600" spc="-10" dirty="0">
                <a:latin typeface="Menlo"/>
                <a:cs typeface="Menlo"/>
              </a:rPr>
              <a:t>AttentionPlease</a:t>
            </a:r>
            <a:r>
              <a:rPr sz="2600" dirty="0">
                <a:latin typeface="Menlo"/>
                <a:cs typeface="Menlo"/>
              </a:rPr>
              <a:t>	</a:t>
            </a:r>
            <a:r>
              <a:rPr sz="2600" spc="-50" dirty="0">
                <a:latin typeface="Menlo"/>
                <a:cs typeface="Menlo"/>
              </a:rPr>
              <a:t>{</a:t>
            </a:r>
            <a:endParaRPr sz="2600">
              <a:latin typeface="Menlo"/>
              <a:cs typeface="Menl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Menlo"/>
              <a:cs typeface="Menlo"/>
            </a:endParaRPr>
          </a:p>
          <a:p>
            <a:pPr marL="1602740" marR="5080" indent="-795655">
              <a:lnSpc>
                <a:spcPts val="3000"/>
              </a:lnSpc>
              <a:tabLst>
                <a:tab pos="2199005" algn="l"/>
                <a:tab pos="3590925" algn="l"/>
                <a:tab pos="6572884" algn="l"/>
                <a:tab pos="7367905" algn="l"/>
                <a:tab pos="8560435" algn="l"/>
              </a:tabLst>
            </a:pP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public</a:t>
            </a:r>
            <a:r>
              <a:rPr sz="2600" b="1" dirty="0">
                <a:solidFill>
                  <a:srgbClr val="011480"/>
                </a:solidFill>
                <a:latin typeface="Menlo"/>
                <a:cs typeface="Menlo"/>
              </a:rPr>
              <a:t>	</a:t>
            </a: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static</a:t>
            </a:r>
            <a:r>
              <a:rPr sz="2600" b="1" dirty="0">
                <a:solidFill>
                  <a:srgbClr val="011480"/>
                </a:solidFill>
                <a:latin typeface="Menlo"/>
                <a:cs typeface="Menlo"/>
              </a:rPr>
              <a:t>	void</a:t>
            </a:r>
            <a:r>
              <a:rPr sz="2600" b="1" spc="-5" dirty="0">
                <a:solidFill>
                  <a:srgbClr val="011480"/>
                </a:solidFill>
                <a:latin typeface="Menlo"/>
                <a:cs typeface="Menlo"/>
              </a:rPr>
              <a:t> </a:t>
            </a:r>
            <a:r>
              <a:rPr sz="2600" spc="-10" dirty="0">
                <a:latin typeface="Menlo"/>
                <a:cs typeface="Menlo"/>
              </a:rPr>
              <a:t>main(String[]</a:t>
            </a:r>
            <a:r>
              <a:rPr sz="2600" dirty="0">
                <a:latin typeface="Menlo"/>
                <a:cs typeface="Menlo"/>
              </a:rPr>
              <a:t>	</a:t>
            </a:r>
            <a:r>
              <a:rPr sz="2600" spc="-10" dirty="0">
                <a:latin typeface="Menlo"/>
                <a:cs typeface="Menlo"/>
              </a:rPr>
              <a:t>args)</a:t>
            </a:r>
            <a:r>
              <a:rPr sz="2600" dirty="0">
                <a:latin typeface="Menlo"/>
                <a:cs typeface="Menlo"/>
              </a:rPr>
              <a:t>	</a:t>
            </a:r>
            <a:r>
              <a:rPr sz="2600" spc="-50" dirty="0">
                <a:latin typeface="Menlo"/>
                <a:cs typeface="Menlo"/>
              </a:rPr>
              <a:t>{ </a:t>
            </a:r>
            <a:r>
              <a:rPr sz="2600" spc="-10" dirty="0">
                <a:latin typeface="Menlo"/>
                <a:cs typeface="Menlo"/>
              </a:rPr>
              <a:t>System.</a:t>
            </a:r>
            <a:r>
              <a:rPr sz="2600" b="1" i="1" spc="-10" dirty="0">
                <a:solidFill>
                  <a:srgbClr val="66187A"/>
                </a:solidFill>
                <a:latin typeface="Menlo-BoldItalic"/>
                <a:cs typeface="Menlo-BoldItalic"/>
              </a:rPr>
              <a:t>out</a:t>
            </a:r>
            <a:r>
              <a:rPr sz="2600" spc="-10" dirty="0">
                <a:latin typeface="Menlo"/>
                <a:cs typeface="Menlo"/>
              </a:rPr>
              <a:t>.println(</a:t>
            </a:r>
            <a:r>
              <a:rPr sz="2600" b="1" spc="-10" dirty="0">
                <a:solidFill>
                  <a:srgbClr val="018001"/>
                </a:solidFill>
                <a:latin typeface="Menlo"/>
                <a:cs typeface="Menlo"/>
              </a:rPr>
              <a:t>"Hide</a:t>
            </a:r>
            <a:r>
              <a:rPr sz="2600" b="1" dirty="0">
                <a:solidFill>
                  <a:srgbClr val="018001"/>
                </a:solidFill>
                <a:latin typeface="Menlo"/>
                <a:cs typeface="Menlo"/>
              </a:rPr>
              <a:t>	</a:t>
            </a:r>
            <a:r>
              <a:rPr sz="2600" b="1" spc="-25" dirty="0">
                <a:solidFill>
                  <a:srgbClr val="018001"/>
                </a:solidFill>
                <a:latin typeface="Menlo"/>
                <a:cs typeface="Menlo"/>
              </a:rPr>
              <a:t>and</a:t>
            </a:r>
            <a:r>
              <a:rPr sz="2600" b="1" dirty="0">
                <a:solidFill>
                  <a:srgbClr val="018001"/>
                </a:solidFill>
                <a:latin typeface="Menlo"/>
                <a:cs typeface="Menlo"/>
              </a:rPr>
              <a:t>	</a:t>
            </a:r>
            <a:r>
              <a:rPr sz="2600" b="1" spc="-10" dirty="0">
                <a:solidFill>
                  <a:srgbClr val="018001"/>
                </a:solidFill>
                <a:latin typeface="Menlo"/>
                <a:cs typeface="Menlo"/>
              </a:rPr>
              <a:t>seek"</a:t>
            </a:r>
            <a:r>
              <a:rPr sz="2600" spc="-10" dirty="0">
                <a:latin typeface="Menlo"/>
                <a:cs typeface="Menlo"/>
              </a:rPr>
              <a:t>);</a:t>
            </a:r>
            <a:endParaRPr sz="2600">
              <a:latin typeface="Menlo"/>
              <a:cs typeface="Menlo"/>
            </a:endParaRPr>
          </a:p>
          <a:p>
            <a:pPr marL="807720">
              <a:lnSpc>
                <a:spcPts val="2920"/>
              </a:lnSpc>
            </a:pPr>
            <a:r>
              <a:rPr sz="2600" dirty="0">
                <a:latin typeface="Menlo"/>
                <a:cs typeface="Menlo"/>
              </a:rPr>
              <a:t>}</a:t>
            </a:r>
            <a:endParaRPr sz="2600">
              <a:latin typeface="Menlo"/>
              <a:cs typeface="Menl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Menlo"/>
              <a:cs typeface="Menlo"/>
            </a:endParaRPr>
          </a:p>
          <a:p>
            <a:pPr marL="12700">
              <a:lnSpc>
                <a:spcPct val="100000"/>
              </a:lnSpc>
            </a:pPr>
            <a:r>
              <a:rPr sz="2600" dirty="0">
                <a:latin typeface="Menlo"/>
                <a:cs typeface="Menlo"/>
              </a:rPr>
              <a:t>}</a:t>
            </a:r>
            <a:endParaRPr sz="2600">
              <a:latin typeface="Menlo"/>
              <a:cs typeface="Menl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6" y="3868985"/>
            <a:ext cx="11176000" cy="3668395"/>
          </a:xfrm>
          <a:custGeom>
            <a:avLst/>
            <a:gdLst/>
            <a:ahLst/>
            <a:cxnLst/>
            <a:rect l="l" t="t" r="r" b="b"/>
            <a:pathLst>
              <a:path w="11176000" h="3668395">
                <a:moveTo>
                  <a:pt x="11020676" y="0"/>
                </a:moveTo>
                <a:lnTo>
                  <a:pt x="155991" y="0"/>
                </a:lnTo>
                <a:lnTo>
                  <a:pt x="125945" y="118"/>
                </a:lnTo>
                <a:lnTo>
                  <a:pt x="82280" y="3209"/>
                </a:lnTo>
                <a:lnTo>
                  <a:pt x="45575" y="16788"/>
                </a:lnTo>
                <a:lnTo>
                  <a:pt x="16778" y="45585"/>
                </a:lnTo>
                <a:lnTo>
                  <a:pt x="3205" y="82283"/>
                </a:lnTo>
                <a:lnTo>
                  <a:pt x="116" y="125659"/>
                </a:lnTo>
                <a:lnTo>
                  <a:pt x="0" y="3512705"/>
                </a:lnTo>
                <a:lnTo>
                  <a:pt x="126" y="3542354"/>
                </a:lnTo>
                <a:lnTo>
                  <a:pt x="3209" y="3585741"/>
                </a:lnTo>
                <a:lnTo>
                  <a:pt x="16778" y="3622435"/>
                </a:lnTo>
                <a:lnTo>
                  <a:pt x="45575" y="3651232"/>
                </a:lnTo>
                <a:lnTo>
                  <a:pt x="82269" y="3664804"/>
                </a:lnTo>
                <a:lnTo>
                  <a:pt x="125656" y="3667895"/>
                </a:lnTo>
                <a:lnTo>
                  <a:pt x="155305" y="3668014"/>
                </a:lnTo>
                <a:lnTo>
                  <a:pt x="11019990" y="3668014"/>
                </a:lnTo>
                <a:lnTo>
                  <a:pt x="11073862" y="3667063"/>
                </a:lnTo>
                <a:lnTo>
                  <a:pt x="11111836" y="3660406"/>
                </a:lnTo>
                <a:lnTo>
                  <a:pt x="11146374" y="3638402"/>
                </a:lnTo>
                <a:lnTo>
                  <a:pt x="11168377" y="3603853"/>
                </a:lnTo>
                <a:lnTo>
                  <a:pt x="11175047" y="3565885"/>
                </a:lnTo>
                <a:lnTo>
                  <a:pt x="11175878" y="3542354"/>
                </a:lnTo>
                <a:lnTo>
                  <a:pt x="11175867" y="125659"/>
                </a:lnTo>
                <a:lnTo>
                  <a:pt x="11172779" y="82272"/>
                </a:lnTo>
                <a:lnTo>
                  <a:pt x="11159203" y="45585"/>
                </a:lnTo>
                <a:lnTo>
                  <a:pt x="11130411" y="16788"/>
                </a:lnTo>
                <a:lnTo>
                  <a:pt x="11093722" y="3209"/>
                </a:lnTo>
                <a:lnTo>
                  <a:pt x="11050327" y="118"/>
                </a:lnTo>
                <a:lnTo>
                  <a:pt x="11020676" y="0"/>
                </a:lnTo>
                <a:close/>
              </a:path>
            </a:pathLst>
          </a:custGeom>
          <a:solidFill>
            <a:srgbClr val="A7AAA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4500" y="482600"/>
            <a:ext cx="8669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28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5" dirty="0">
                <a:solidFill>
                  <a:srgbClr val="838787"/>
                </a:solidFill>
                <a:latin typeface="DIN Alternate"/>
                <a:cs typeface="DIN Alternate"/>
              </a:rPr>
              <a:t>COMMON</a:t>
            </a:r>
            <a:r>
              <a:rPr sz="2400" b="1" spc="28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MISTAKES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AND</a:t>
            </a:r>
            <a:r>
              <a:rPr sz="2400" b="1" spc="29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PITFALLS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(4)</a:t>
            </a:r>
            <a:r>
              <a:rPr spc="-55" dirty="0"/>
              <a:t> </a:t>
            </a:r>
            <a:r>
              <a:rPr dirty="0"/>
              <a:t>QUOTES</a:t>
            </a:r>
            <a:r>
              <a:rPr spc="-55" dirty="0"/>
              <a:t> </a:t>
            </a:r>
            <a:r>
              <a:rPr spc="-10" dirty="0"/>
              <a:t>MISPLACEMENT:</a:t>
            </a:r>
            <a:r>
              <a:rPr spc="-55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spc="-20" dirty="0"/>
              <a:t>CODE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37422" y="451792"/>
            <a:ext cx="31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838787"/>
                </a:solidFill>
                <a:latin typeface="DIN Alternate"/>
                <a:cs typeface="DIN Alternate"/>
              </a:rPr>
              <a:t>12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0000" y="4140200"/>
            <a:ext cx="8772525" cy="3088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3985" algn="l"/>
                <a:tab pos="2596515" algn="l"/>
                <a:tab pos="5578475" algn="l"/>
              </a:tabLst>
            </a:pP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public</a:t>
            </a:r>
            <a:r>
              <a:rPr sz="2600" b="1" dirty="0">
                <a:solidFill>
                  <a:srgbClr val="011480"/>
                </a:solidFill>
                <a:latin typeface="Menlo"/>
                <a:cs typeface="Menlo"/>
              </a:rPr>
              <a:t>	</a:t>
            </a: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class</a:t>
            </a:r>
            <a:r>
              <a:rPr sz="2600" b="1" dirty="0">
                <a:solidFill>
                  <a:srgbClr val="011480"/>
                </a:solidFill>
                <a:latin typeface="Menlo"/>
                <a:cs typeface="Menlo"/>
              </a:rPr>
              <a:t>	</a:t>
            </a:r>
            <a:r>
              <a:rPr sz="2600" spc="-10" dirty="0">
                <a:latin typeface="Menlo"/>
                <a:cs typeface="Menlo"/>
              </a:rPr>
              <a:t>NoSleepNoFocus</a:t>
            </a:r>
            <a:r>
              <a:rPr sz="2600" dirty="0">
                <a:latin typeface="Menlo"/>
                <a:cs typeface="Menlo"/>
              </a:rPr>
              <a:t>	</a:t>
            </a:r>
            <a:r>
              <a:rPr sz="2600" spc="-50" dirty="0">
                <a:latin typeface="Menlo"/>
                <a:cs typeface="Menlo"/>
              </a:rPr>
              <a:t>{</a:t>
            </a:r>
            <a:endParaRPr sz="2600">
              <a:latin typeface="Menlo"/>
              <a:cs typeface="Menl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Menlo"/>
              <a:cs typeface="Menlo"/>
            </a:endParaRPr>
          </a:p>
          <a:p>
            <a:pPr marL="1602740" marR="5080" indent="-795655">
              <a:lnSpc>
                <a:spcPts val="3000"/>
              </a:lnSpc>
              <a:tabLst>
                <a:tab pos="2199005" algn="l"/>
                <a:tab pos="3590925" algn="l"/>
                <a:tab pos="5777230" algn="l"/>
                <a:tab pos="6174740" algn="l"/>
                <a:tab pos="6970395" algn="l"/>
                <a:tab pos="7367905" algn="l"/>
                <a:tab pos="8560435" algn="l"/>
              </a:tabLst>
            </a:pP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public</a:t>
            </a:r>
            <a:r>
              <a:rPr sz="2600" b="1" dirty="0">
                <a:solidFill>
                  <a:srgbClr val="011480"/>
                </a:solidFill>
                <a:latin typeface="Menlo"/>
                <a:cs typeface="Menlo"/>
              </a:rPr>
              <a:t>	</a:t>
            </a: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static</a:t>
            </a:r>
            <a:r>
              <a:rPr sz="2600" b="1" dirty="0">
                <a:solidFill>
                  <a:srgbClr val="011480"/>
                </a:solidFill>
                <a:latin typeface="Menlo"/>
                <a:cs typeface="Menlo"/>
              </a:rPr>
              <a:t>	void</a:t>
            </a:r>
            <a:r>
              <a:rPr sz="2600" b="1" spc="-5" dirty="0">
                <a:solidFill>
                  <a:srgbClr val="011480"/>
                </a:solidFill>
                <a:latin typeface="Menlo"/>
                <a:cs typeface="Menlo"/>
              </a:rPr>
              <a:t> </a:t>
            </a:r>
            <a:r>
              <a:rPr sz="2600" spc="-10" dirty="0">
                <a:latin typeface="Menlo"/>
                <a:cs typeface="Menlo"/>
              </a:rPr>
              <a:t>main(String[]</a:t>
            </a:r>
            <a:r>
              <a:rPr sz="2600" dirty="0">
                <a:latin typeface="Menlo"/>
                <a:cs typeface="Menlo"/>
              </a:rPr>
              <a:t>	</a:t>
            </a:r>
            <a:r>
              <a:rPr sz="2600" spc="-10" dirty="0">
                <a:latin typeface="Menlo"/>
                <a:cs typeface="Menlo"/>
              </a:rPr>
              <a:t>args)</a:t>
            </a:r>
            <a:r>
              <a:rPr sz="2600" dirty="0">
                <a:latin typeface="Menlo"/>
                <a:cs typeface="Menlo"/>
              </a:rPr>
              <a:t>	</a:t>
            </a:r>
            <a:r>
              <a:rPr sz="2600" spc="-50" dirty="0">
                <a:latin typeface="Menlo"/>
                <a:cs typeface="Menlo"/>
              </a:rPr>
              <a:t>{ </a:t>
            </a:r>
            <a:r>
              <a:rPr sz="2600" spc="-10" dirty="0">
                <a:latin typeface="Menlo"/>
                <a:cs typeface="Menlo"/>
              </a:rPr>
              <a:t>System.</a:t>
            </a:r>
            <a:r>
              <a:rPr sz="2600" b="1" i="1" spc="-10" dirty="0">
                <a:solidFill>
                  <a:srgbClr val="66187A"/>
                </a:solidFill>
                <a:latin typeface="Menlo-BoldItalic"/>
                <a:cs typeface="Menlo-BoldItalic"/>
              </a:rPr>
              <a:t>out</a:t>
            </a:r>
            <a:r>
              <a:rPr sz="2600" spc="-10" dirty="0">
                <a:latin typeface="Menlo"/>
                <a:cs typeface="Menlo"/>
              </a:rPr>
              <a:t>.println(</a:t>
            </a:r>
            <a:r>
              <a:rPr sz="2600" spc="-10" dirty="0">
                <a:solidFill>
                  <a:srgbClr val="FF2600"/>
                </a:solidFill>
                <a:latin typeface="Menlo"/>
                <a:cs typeface="Menlo"/>
              </a:rPr>
              <a:t>I</a:t>
            </a:r>
            <a:r>
              <a:rPr sz="2600" dirty="0">
                <a:solidFill>
                  <a:srgbClr val="FF2600"/>
                </a:solidFill>
                <a:latin typeface="Menlo"/>
                <a:cs typeface="Menlo"/>
              </a:rPr>
              <a:t>	</a:t>
            </a:r>
            <a:r>
              <a:rPr sz="2600" spc="-10" dirty="0">
                <a:solidFill>
                  <a:srgbClr val="FF2600"/>
                </a:solidFill>
                <a:latin typeface="Menlo"/>
                <a:cs typeface="Menlo"/>
              </a:rPr>
              <a:t>wanna</a:t>
            </a:r>
            <a:r>
              <a:rPr sz="2600" dirty="0">
                <a:solidFill>
                  <a:srgbClr val="FF2600"/>
                </a:solidFill>
                <a:latin typeface="Menlo"/>
                <a:cs typeface="Menlo"/>
              </a:rPr>
              <a:t>	</a:t>
            </a:r>
            <a:r>
              <a:rPr sz="2600" spc="-10" dirty="0">
                <a:solidFill>
                  <a:srgbClr val="FF2600"/>
                </a:solidFill>
                <a:latin typeface="Menlo"/>
                <a:cs typeface="Menlo"/>
              </a:rPr>
              <a:t>coffee</a:t>
            </a:r>
            <a:r>
              <a:rPr sz="2600" spc="-10" dirty="0">
                <a:latin typeface="Menlo"/>
                <a:cs typeface="Menlo"/>
              </a:rPr>
              <a:t>); System.</a:t>
            </a:r>
            <a:r>
              <a:rPr sz="2600" b="1" i="1" spc="-10" dirty="0">
                <a:solidFill>
                  <a:srgbClr val="66187A"/>
                </a:solidFill>
                <a:latin typeface="Menlo-BoldItalic"/>
                <a:cs typeface="Menlo-BoldItalic"/>
              </a:rPr>
              <a:t>out</a:t>
            </a:r>
            <a:r>
              <a:rPr sz="2600" spc="-10" dirty="0">
                <a:latin typeface="Menlo"/>
                <a:cs typeface="Menlo"/>
              </a:rPr>
              <a:t>.println(</a:t>
            </a:r>
            <a:r>
              <a:rPr sz="2600" b="1" spc="-10" dirty="0">
                <a:solidFill>
                  <a:srgbClr val="018001"/>
                </a:solidFill>
                <a:latin typeface="Menlo"/>
                <a:cs typeface="Menlo"/>
              </a:rPr>
              <a:t>"So</a:t>
            </a:r>
            <a:r>
              <a:rPr sz="2600" b="1" dirty="0">
                <a:solidFill>
                  <a:srgbClr val="018001"/>
                </a:solidFill>
                <a:latin typeface="Menlo"/>
                <a:cs typeface="Menlo"/>
              </a:rPr>
              <a:t>	</a:t>
            </a:r>
            <a:r>
              <a:rPr sz="2600" b="1" spc="-10" dirty="0">
                <a:solidFill>
                  <a:srgbClr val="018001"/>
                </a:solidFill>
                <a:latin typeface="Menlo"/>
                <a:cs typeface="Menlo"/>
              </a:rPr>
              <a:t>bad);</a:t>
            </a:r>
            <a:endParaRPr sz="2600">
              <a:latin typeface="Menlo"/>
              <a:cs typeface="Menlo"/>
            </a:endParaRPr>
          </a:p>
          <a:p>
            <a:pPr marL="807720">
              <a:lnSpc>
                <a:spcPts val="2920"/>
              </a:lnSpc>
            </a:pPr>
            <a:r>
              <a:rPr sz="2600" dirty="0">
                <a:latin typeface="Menlo"/>
                <a:cs typeface="Menlo"/>
              </a:rPr>
              <a:t>}</a:t>
            </a:r>
            <a:endParaRPr sz="2600">
              <a:latin typeface="Menlo"/>
              <a:cs typeface="Menl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Menlo"/>
              <a:cs typeface="Menlo"/>
            </a:endParaRPr>
          </a:p>
          <a:p>
            <a:pPr marL="12700">
              <a:lnSpc>
                <a:spcPct val="100000"/>
              </a:lnSpc>
            </a:pPr>
            <a:r>
              <a:rPr sz="2600" dirty="0">
                <a:latin typeface="Menlo"/>
                <a:cs typeface="Menlo"/>
              </a:rPr>
              <a:t>}</a:t>
            </a:r>
            <a:endParaRPr sz="2600">
              <a:latin typeface="Menlo"/>
              <a:cs typeface="Menl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77000" y="5239494"/>
            <a:ext cx="3391535" cy="927100"/>
          </a:xfrm>
          <a:custGeom>
            <a:avLst/>
            <a:gdLst/>
            <a:ahLst/>
            <a:cxnLst/>
            <a:rect l="l" t="t" r="r" b="b"/>
            <a:pathLst>
              <a:path w="3391534" h="927100">
                <a:moveTo>
                  <a:pt x="0" y="0"/>
                </a:moveTo>
                <a:lnTo>
                  <a:pt x="3391495" y="0"/>
                </a:lnTo>
                <a:lnTo>
                  <a:pt x="3391495" y="927000"/>
                </a:lnTo>
                <a:lnTo>
                  <a:pt x="0" y="927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6" y="3868985"/>
            <a:ext cx="11176000" cy="3668395"/>
          </a:xfrm>
          <a:custGeom>
            <a:avLst/>
            <a:gdLst/>
            <a:ahLst/>
            <a:cxnLst/>
            <a:rect l="l" t="t" r="r" b="b"/>
            <a:pathLst>
              <a:path w="11176000" h="3668395">
                <a:moveTo>
                  <a:pt x="11020676" y="0"/>
                </a:moveTo>
                <a:lnTo>
                  <a:pt x="155991" y="0"/>
                </a:lnTo>
                <a:lnTo>
                  <a:pt x="125945" y="118"/>
                </a:lnTo>
                <a:lnTo>
                  <a:pt x="82280" y="3209"/>
                </a:lnTo>
                <a:lnTo>
                  <a:pt x="45575" y="16788"/>
                </a:lnTo>
                <a:lnTo>
                  <a:pt x="16778" y="45585"/>
                </a:lnTo>
                <a:lnTo>
                  <a:pt x="3205" y="82283"/>
                </a:lnTo>
                <a:lnTo>
                  <a:pt x="116" y="125659"/>
                </a:lnTo>
                <a:lnTo>
                  <a:pt x="0" y="3512705"/>
                </a:lnTo>
                <a:lnTo>
                  <a:pt x="126" y="3542354"/>
                </a:lnTo>
                <a:lnTo>
                  <a:pt x="3209" y="3585741"/>
                </a:lnTo>
                <a:lnTo>
                  <a:pt x="16778" y="3622435"/>
                </a:lnTo>
                <a:lnTo>
                  <a:pt x="45575" y="3651232"/>
                </a:lnTo>
                <a:lnTo>
                  <a:pt x="82269" y="3664804"/>
                </a:lnTo>
                <a:lnTo>
                  <a:pt x="125656" y="3667895"/>
                </a:lnTo>
                <a:lnTo>
                  <a:pt x="155305" y="3668014"/>
                </a:lnTo>
                <a:lnTo>
                  <a:pt x="11019990" y="3668014"/>
                </a:lnTo>
                <a:lnTo>
                  <a:pt x="11073862" y="3667063"/>
                </a:lnTo>
                <a:lnTo>
                  <a:pt x="11111836" y="3660406"/>
                </a:lnTo>
                <a:lnTo>
                  <a:pt x="11146374" y="3638402"/>
                </a:lnTo>
                <a:lnTo>
                  <a:pt x="11168377" y="3603853"/>
                </a:lnTo>
                <a:lnTo>
                  <a:pt x="11175047" y="3565885"/>
                </a:lnTo>
                <a:lnTo>
                  <a:pt x="11175878" y="3542354"/>
                </a:lnTo>
                <a:lnTo>
                  <a:pt x="11175867" y="125659"/>
                </a:lnTo>
                <a:lnTo>
                  <a:pt x="11172779" y="82272"/>
                </a:lnTo>
                <a:lnTo>
                  <a:pt x="11159203" y="45585"/>
                </a:lnTo>
                <a:lnTo>
                  <a:pt x="11130411" y="16788"/>
                </a:lnTo>
                <a:lnTo>
                  <a:pt x="11093722" y="3209"/>
                </a:lnTo>
                <a:lnTo>
                  <a:pt x="11050327" y="118"/>
                </a:lnTo>
                <a:lnTo>
                  <a:pt x="11020676" y="0"/>
                </a:lnTo>
                <a:close/>
              </a:path>
            </a:pathLst>
          </a:custGeom>
          <a:solidFill>
            <a:srgbClr val="A7AAA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4500" y="482600"/>
            <a:ext cx="8669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28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5" dirty="0">
                <a:solidFill>
                  <a:srgbClr val="838787"/>
                </a:solidFill>
                <a:latin typeface="DIN Alternate"/>
                <a:cs typeface="DIN Alternate"/>
              </a:rPr>
              <a:t>COMMON</a:t>
            </a:r>
            <a:r>
              <a:rPr sz="2400" b="1" spc="28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MISTAKES</a:t>
            </a:r>
            <a:r>
              <a:rPr sz="2400" b="1" spc="29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0" dirty="0">
                <a:solidFill>
                  <a:srgbClr val="838787"/>
                </a:solidFill>
                <a:latin typeface="DIN Alternate"/>
                <a:cs typeface="DIN Alternate"/>
              </a:rPr>
              <a:t>AND</a:t>
            </a:r>
            <a:r>
              <a:rPr sz="2400" b="1" spc="29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PITFALLS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(4)</a:t>
            </a:r>
            <a:r>
              <a:rPr spc="-55" dirty="0"/>
              <a:t> </a:t>
            </a:r>
            <a:r>
              <a:rPr dirty="0"/>
              <a:t>QUOTES</a:t>
            </a:r>
            <a:r>
              <a:rPr spc="-55" dirty="0"/>
              <a:t> </a:t>
            </a:r>
            <a:r>
              <a:rPr spc="-10" dirty="0"/>
              <a:t>MISPLACEMENT:</a:t>
            </a:r>
            <a:r>
              <a:rPr spc="-55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spc="-25" dirty="0"/>
              <a:t>FIX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37422" y="451792"/>
            <a:ext cx="31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838787"/>
                </a:solidFill>
                <a:latin typeface="DIN Alternate"/>
                <a:cs typeface="DIN Alternate"/>
              </a:rPr>
              <a:t>13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0000" y="4140200"/>
            <a:ext cx="8971280" cy="3088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3985" algn="l"/>
                <a:tab pos="2596515" algn="l"/>
                <a:tab pos="5578475" algn="l"/>
              </a:tabLst>
            </a:pP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public</a:t>
            </a:r>
            <a:r>
              <a:rPr sz="2600" b="1" dirty="0">
                <a:solidFill>
                  <a:srgbClr val="011480"/>
                </a:solidFill>
                <a:latin typeface="Menlo"/>
                <a:cs typeface="Menlo"/>
              </a:rPr>
              <a:t>	</a:t>
            </a: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class</a:t>
            </a:r>
            <a:r>
              <a:rPr sz="2600" b="1" dirty="0">
                <a:solidFill>
                  <a:srgbClr val="011480"/>
                </a:solidFill>
                <a:latin typeface="Menlo"/>
                <a:cs typeface="Menlo"/>
              </a:rPr>
              <a:t>	</a:t>
            </a:r>
            <a:r>
              <a:rPr sz="2600" spc="-10" dirty="0">
                <a:latin typeface="Menlo"/>
                <a:cs typeface="Menlo"/>
              </a:rPr>
              <a:t>NoSleepNoFocus</a:t>
            </a:r>
            <a:r>
              <a:rPr sz="2600" dirty="0">
                <a:latin typeface="Menlo"/>
                <a:cs typeface="Menlo"/>
              </a:rPr>
              <a:t>	</a:t>
            </a:r>
            <a:r>
              <a:rPr sz="2600" spc="-50" dirty="0">
                <a:latin typeface="Menlo"/>
                <a:cs typeface="Menlo"/>
              </a:rPr>
              <a:t>{</a:t>
            </a:r>
            <a:endParaRPr sz="2600">
              <a:latin typeface="Menlo"/>
              <a:cs typeface="Menl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Menlo"/>
              <a:cs typeface="Menlo"/>
            </a:endParaRPr>
          </a:p>
          <a:p>
            <a:pPr marL="1602740" marR="5080" indent="-795655">
              <a:lnSpc>
                <a:spcPts val="3000"/>
              </a:lnSpc>
              <a:tabLst>
                <a:tab pos="2199005" algn="l"/>
                <a:tab pos="3590925" algn="l"/>
                <a:tab pos="5975985" algn="l"/>
                <a:tab pos="6174740" algn="l"/>
                <a:tab pos="7169150" algn="l"/>
                <a:tab pos="7367905" algn="l"/>
                <a:tab pos="8560435" algn="l"/>
              </a:tabLst>
            </a:pP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public</a:t>
            </a:r>
            <a:r>
              <a:rPr sz="2600" b="1" dirty="0">
                <a:solidFill>
                  <a:srgbClr val="011480"/>
                </a:solidFill>
                <a:latin typeface="Menlo"/>
                <a:cs typeface="Menlo"/>
              </a:rPr>
              <a:t>	</a:t>
            </a:r>
            <a:r>
              <a:rPr sz="2600" b="1" spc="-10" dirty="0">
                <a:solidFill>
                  <a:srgbClr val="011480"/>
                </a:solidFill>
                <a:latin typeface="Menlo"/>
                <a:cs typeface="Menlo"/>
              </a:rPr>
              <a:t>static</a:t>
            </a:r>
            <a:r>
              <a:rPr sz="2600" b="1" dirty="0">
                <a:solidFill>
                  <a:srgbClr val="011480"/>
                </a:solidFill>
                <a:latin typeface="Menlo"/>
                <a:cs typeface="Menlo"/>
              </a:rPr>
              <a:t>	void</a:t>
            </a:r>
            <a:r>
              <a:rPr sz="2600" b="1" spc="-5" dirty="0">
                <a:solidFill>
                  <a:srgbClr val="011480"/>
                </a:solidFill>
                <a:latin typeface="Menlo"/>
                <a:cs typeface="Menlo"/>
              </a:rPr>
              <a:t> </a:t>
            </a:r>
            <a:r>
              <a:rPr sz="2600" spc="-10" dirty="0">
                <a:latin typeface="Menlo"/>
                <a:cs typeface="Menlo"/>
              </a:rPr>
              <a:t>main(String[]</a:t>
            </a:r>
            <a:r>
              <a:rPr sz="2600" dirty="0">
                <a:latin typeface="Menlo"/>
                <a:cs typeface="Menlo"/>
              </a:rPr>
              <a:t>	</a:t>
            </a:r>
            <a:r>
              <a:rPr sz="2600" spc="-10" dirty="0">
                <a:latin typeface="Menlo"/>
                <a:cs typeface="Menlo"/>
              </a:rPr>
              <a:t>args)</a:t>
            </a:r>
            <a:r>
              <a:rPr sz="2600" dirty="0">
                <a:latin typeface="Menlo"/>
                <a:cs typeface="Menlo"/>
              </a:rPr>
              <a:t>	</a:t>
            </a:r>
            <a:r>
              <a:rPr sz="2600" spc="-50" dirty="0">
                <a:latin typeface="Menlo"/>
                <a:cs typeface="Menlo"/>
              </a:rPr>
              <a:t>{ </a:t>
            </a:r>
            <a:r>
              <a:rPr sz="2600" spc="-10" dirty="0">
                <a:latin typeface="Menlo"/>
                <a:cs typeface="Menlo"/>
              </a:rPr>
              <a:t>System.</a:t>
            </a:r>
            <a:r>
              <a:rPr sz="2600" b="1" i="1" spc="-10" dirty="0">
                <a:solidFill>
                  <a:srgbClr val="66187A"/>
                </a:solidFill>
                <a:latin typeface="Menlo-BoldItalic"/>
                <a:cs typeface="Menlo-BoldItalic"/>
              </a:rPr>
              <a:t>out</a:t>
            </a:r>
            <a:r>
              <a:rPr sz="2600" spc="-10" dirty="0">
                <a:latin typeface="Menlo"/>
                <a:cs typeface="Menlo"/>
              </a:rPr>
              <a:t>.println(</a:t>
            </a:r>
            <a:r>
              <a:rPr sz="2600" b="1" spc="-10" dirty="0">
                <a:solidFill>
                  <a:srgbClr val="018001"/>
                </a:solidFill>
                <a:latin typeface="Menlo"/>
                <a:cs typeface="Menlo"/>
              </a:rPr>
              <a:t>"I</a:t>
            </a:r>
            <a:r>
              <a:rPr sz="2600" b="1" dirty="0">
                <a:solidFill>
                  <a:srgbClr val="018001"/>
                </a:solidFill>
                <a:latin typeface="Menlo"/>
                <a:cs typeface="Menlo"/>
              </a:rPr>
              <a:t>	</a:t>
            </a:r>
            <a:r>
              <a:rPr sz="2600" b="1" spc="-10" dirty="0">
                <a:solidFill>
                  <a:srgbClr val="018001"/>
                </a:solidFill>
                <a:latin typeface="Menlo"/>
                <a:cs typeface="Menlo"/>
              </a:rPr>
              <a:t>wanna</a:t>
            </a:r>
            <a:r>
              <a:rPr sz="2600" b="1" dirty="0">
                <a:solidFill>
                  <a:srgbClr val="018001"/>
                </a:solidFill>
                <a:latin typeface="Menlo"/>
                <a:cs typeface="Menlo"/>
              </a:rPr>
              <a:t>	</a:t>
            </a:r>
            <a:r>
              <a:rPr sz="2600" b="1" spc="-10" dirty="0">
                <a:solidFill>
                  <a:srgbClr val="018001"/>
                </a:solidFill>
                <a:latin typeface="Menlo"/>
                <a:cs typeface="Menlo"/>
              </a:rPr>
              <a:t>coffee"</a:t>
            </a:r>
            <a:r>
              <a:rPr sz="2600" spc="-10" dirty="0">
                <a:latin typeface="Menlo"/>
                <a:cs typeface="Menlo"/>
              </a:rPr>
              <a:t>); System.</a:t>
            </a:r>
            <a:r>
              <a:rPr sz="2600" b="1" i="1" spc="-10" dirty="0">
                <a:solidFill>
                  <a:srgbClr val="66187A"/>
                </a:solidFill>
                <a:latin typeface="Menlo-BoldItalic"/>
                <a:cs typeface="Menlo-BoldItalic"/>
              </a:rPr>
              <a:t>out</a:t>
            </a:r>
            <a:r>
              <a:rPr sz="2600" spc="-10" dirty="0">
                <a:latin typeface="Menlo"/>
                <a:cs typeface="Menlo"/>
              </a:rPr>
              <a:t>.println(</a:t>
            </a:r>
            <a:r>
              <a:rPr sz="2600" b="1" spc="-10" dirty="0">
                <a:solidFill>
                  <a:srgbClr val="018001"/>
                </a:solidFill>
                <a:latin typeface="Menlo"/>
                <a:cs typeface="Menlo"/>
              </a:rPr>
              <a:t>"So</a:t>
            </a:r>
            <a:r>
              <a:rPr sz="2600" b="1" dirty="0">
                <a:solidFill>
                  <a:srgbClr val="018001"/>
                </a:solidFill>
                <a:latin typeface="Menlo"/>
                <a:cs typeface="Menlo"/>
              </a:rPr>
              <a:t>	</a:t>
            </a:r>
            <a:r>
              <a:rPr sz="2600" b="1" spc="-10" dirty="0">
                <a:solidFill>
                  <a:srgbClr val="018001"/>
                </a:solidFill>
                <a:latin typeface="Menlo"/>
                <a:cs typeface="Menlo"/>
              </a:rPr>
              <a:t>bad"</a:t>
            </a:r>
            <a:r>
              <a:rPr sz="2600" spc="-10" dirty="0">
                <a:latin typeface="Menlo"/>
                <a:cs typeface="Menlo"/>
              </a:rPr>
              <a:t>);</a:t>
            </a:r>
            <a:endParaRPr sz="2600">
              <a:latin typeface="Menlo"/>
              <a:cs typeface="Menlo"/>
            </a:endParaRPr>
          </a:p>
          <a:p>
            <a:pPr marL="807720">
              <a:lnSpc>
                <a:spcPts val="2920"/>
              </a:lnSpc>
            </a:pPr>
            <a:r>
              <a:rPr sz="2600" dirty="0">
                <a:latin typeface="Menlo"/>
                <a:cs typeface="Menlo"/>
              </a:rPr>
              <a:t>}</a:t>
            </a:r>
            <a:endParaRPr sz="2600">
              <a:latin typeface="Menlo"/>
              <a:cs typeface="Menl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Menlo"/>
              <a:cs typeface="Menlo"/>
            </a:endParaRPr>
          </a:p>
          <a:p>
            <a:pPr marL="12700">
              <a:lnSpc>
                <a:spcPct val="100000"/>
              </a:lnSpc>
            </a:pPr>
            <a:r>
              <a:rPr sz="2600" dirty="0">
                <a:latin typeface="Menlo"/>
                <a:cs typeface="Menlo"/>
              </a:rPr>
              <a:t>}</a:t>
            </a:r>
            <a:endParaRPr sz="2600">
              <a:latin typeface="Menlo"/>
              <a:cs typeface="Menl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77192"/>
            <a:ext cx="6800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2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5" dirty="0">
                <a:solidFill>
                  <a:srgbClr val="838787"/>
                </a:solidFill>
                <a:latin typeface="DIN Alternate"/>
                <a:cs typeface="DIN Alternate"/>
              </a:rPr>
              <a:t>LANGUAGE</a:t>
            </a:r>
            <a:r>
              <a:rPr sz="2400" b="1" spc="32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OVERVIEW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JAVA</a:t>
            </a:r>
            <a:r>
              <a:rPr spc="-40" dirty="0"/>
              <a:t> </a:t>
            </a:r>
            <a:r>
              <a:rPr dirty="0"/>
              <a:t>COMPONENTS:</a:t>
            </a:r>
            <a:r>
              <a:rPr spc="-25" dirty="0"/>
              <a:t> </a:t>
            </a:r>
            <a:r>
              <a:rPr dirty="0"/>
              <a:t>JVM</a:t>
            </a:r>
            <a:r>
              <a:rPr spc="-25" dirty="0"/>
              <a:t> </a:t>
            </a:r>
            <a:r>
              <a:rPr dirty="0"/>
              <a:t>&amp;</a:t>
            </a:r>
            <a:r>
              <a:rPr spc="-30" dirty="0"/>
              <a:t> </a:t>
            </a:r>
            <a:r>
              <a:rPr dirty="0"/>
              <a:t>JRE</a:t>
            </a:r>
            <a:r>
              <a:rPr spc="-25" dirty="0"/>
              <a:t> </a:t>
            </a:r>
            <a:r>
              <a:rPr dirty="0"/>
              <a:t>&amp;</a:t>
            </a:r>
            <a:r>
              <a:rPr spc="-25" dirty="0"/>
              <a:t> JDK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4500" y="2705430"/>
            <a:ext cx="11879580" cy="487845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7200" marR="680720" indent="-444500">
              <a:lnSpc>
                <a:spcPct val="111600"/>
              </a:lnSpc>
              <a:spcBef>
                <a:spcPts val="110"/>
              </a:spcBef>
              <a:tabLst>
                <a:tab pos="456565" algn="l"/>
              </a:tabLst>
            </a:pPr>
            <a:r>
              <a:rPr sz="4425" spc="-75" baseline="-3766" dirty="0">
                <a:solidFill>
                  <a:srgbClr val="34A5DA"/>
                </a:solidFill>
                <a:latin typeface="Lucida Grande"/>
                <a:cs typeface="Lucida Grande"/>
              </a:rPr>
              <a:t>▸</a:t>
            </a:r>
            <a:r>
              <a:rPr sz="4425" baseline="-3766" dirty="0">
                <a:solidFill>
                  <a:srgbClr val="34A5DA"/>
                </a:solidFill>
                <a:latin typeface="Lucida Grande"/>
                <a:cs typeface="Lucida Grande"/>
              </a:rPr>
              <a:t>	</a:t>
            </a:r>
            <a:r>
              <a:rPr lang="ru-RU" sz="2800" dirty="0">
                <a:solidFill>
                  <a:srgbClr val="222222"/>
                </a:solidFill>
                <a:latin typeface="AvenirNext-Medium"/>
                <a:cs typeface="AvenirNext-Medium"/>
              </a:rPr>
              <a:t>Виртуальная машина </a:t>
            </a:r>
            <a:r>
              <a:rPr lang="en" sz="2800" dirty="0">
                <a:solidFill>
                  <a:srgbClr val="222222"/>
                </a:solidFill>
                <a:latin typeface="AvenirNext-Medium"/>
                <a:cs typeface="AvenirNext-Medium"/>
              </a:rPr>
              <a:t>Java (JVM) — </a:t>
            </a:r>
            <a:r>
              <a:rPr lang="ru-RU" sz="2800" dirty="0">
                <a:solidFill>
                  <a:srgbClr val="222222"/>
                </a:solidFill>
                <a:latin typeface="AvenirNext-Medium"/>
                <a:cs typeface="AvenirNext-Medium"/>
              </a:rPr>
              <a:t>это абстрактная вычислительная машина, которая позволяет компьютеру запускать программу </a:t>
            </a:r>
            <a:r>
              <a:rPr lang="en" sz="2800" dirty="0">
                <a:solidFill>
                  <a:srgbClr val="222222"/>
                </a:solidFill>
                <a:latin typeface="AvenirNext-Medium"/>
                <a:cs typeface="AvenirNext-Medium"/>
              </a:rPr>
              <a:t>Java.</a:t>
            </a:r>
          </a:p>
          <a:p>
            <a:pPr marL="457200" marR="680720" indent="-444500">
              <a:lnSpc>
                <a:spcPct val="111600"/>
              </a:lnSpc>
              <a:spcBef>
                <a:spcPts val="110"/>
              </a:spcBef>
              <a:tabLst>
                <a:tab pos="456565" algn="l"/>
              </a:tabLst>
            </a:pPr>
            <a:r>
              <a:rPr lang="en" sz="2800" dirty="0">
                <a:solidFill>
                  <a:srgbClr val="222222"/>
                </a:solidFill>
                <a:latin typeface="AvenirNext-Medium"/>
                <a:cs typeface="AvenirNext-Medium"/>
              </a:rPr>
              <a:t>▸ Java Runtime Environment (JRE) — </a:t>
            </a:r>
            <a:r>
              <a:rPr lang="ru-RU" sz="2800" dirty="0">
                <a:solidFill>
                  <a:srgbClr val="222222"/>
                </a:solidFill>
                <a:latin typeface="AvenirNext-Medium"/>
                <a:cs typeface="AvenirNext-Medium"/>
              </a:rPr>
              <a:t>это программный пакет, содержащий все необходимое для запуска программы </a:t>
            </a:r>
            <a:r>
              <a:rPr lang="en" sz="2800" dirty="0">
                <a:solidFill>
                  <a:srgbClr val="222222"/>
                </a:solidFill>
                <a:latin typeface="AvenirNext-Medium"/>
                <a:cs typeface="AvenirNext-Medium"/>
              </a:rPr>
              <a:t>Java. </a:t>
            </a:r>
            <a:r>
              <a:rPr lang="ru-RU" sz="2800" dirty="0">
                <a:solidFill>
                  <a:srgbClr val="222222"/>
                </a:solidFill>
                <a:latin typeface="AvenirNext-Medium"/>
                <a:cs typeface="AvenirNext-Medium"/>
              </a:rPr>
              <a:t>Он включает в себя реализацию виртуальной машины </a:t>
            </a:r>
            <a:r>
              <a:rPr lang="en" sz="2800" dirty="0">
                <a:solidFill>
                  <a:srgbClr val="222222"/>
                </a:solidFill>
                <a:latin typeface="AvenirNext-Medium"/>
                <a:cs typeface="AvenirNext-Medium"/>
              </a:rPr>
              <a:t>Java </a:t>
            </a:r>
            <a:r>
              <a:rPr lang="ru-RU" sz="2800" dirty="0">
                <a:solidFill>
                  <a:srgbClr val="222222"/>
                </a:solidFill>
                <a:latin typeface="AvenirNext-Medium"/>
                <a:cs typeface="AvenirNext-Medium"/>
              </a:rPr>
              <a:t>вместе с реализацией библиотеки классов </a:t>
            </a:r>
            <a:r>
              <a:rPr lang="en" sz="2800" dirty="0">
                <a:solidFill>
                  <a:srgbClr val="222222"/>
                </a:solidFill>
                <a:latin typeface="AvenirNext-Medium"/>
                <a:cs typeface="AvenirNext-Medium"/>
              </a:rPr>
              <a:t>Java.</a:t>
            </a:r>
          </a:p>
          <a:p>
            <a:pPr marL="457200" marR="680720" indent="-444500">
              <a:lnSpc>
                <a:spcPct val="111600"/>
              </a:lnSpc>
              <a:spcBef>
                <a:spcPts val="110"/>
              </a:spcBef>
              <a:tabLst>
                <a:tab pos="456565" algn="l"/>
              </a:tabLst>
            </a:pPr>
            <a:r>
              <a:rPr lang="en" sz="2800" dirty="0">
                <a:solidFill>
                  <a:srgbClr val="222222"/>
                </a:solidFill>
                <a:latin typeface="AvenirNext-Medium"/>
                <a:cs typeface="AvenirNext-Medium"/>
              </a:rPr>
              <a:t>▸ </a:t>
            </a:r>
            <a:r>
              <a:rPr lang="ru-RU" sz="2800" dirty="0">
                <a:solidFill>
                  <a:srgbClr val="222222"/>
                </a:solidFill>
                <a:latin typeface="AvenirNext-Medium"/>
                <a:cs typeface="AvenirNext-Medium"/>
              </a:rPr>
              <a:t>Комплект для разработки </a:t>
            </a:r>
            <a:r>
              <a:rPr lang="en" sz="2800" dirty="0">
                <a:solidFill>
                  <a:srgbClr val="222222"/>
                </a:solidFill>
                <a:latin typeface="AvenirNext-Medium"/>
                <a:cs typeface="AvenirNext-Medium"/>
              </a:rPr>
              <a:t>Java (JDK) </a:t>
            </a:r>
            <a:r>
              <a:rPr lang="ru-RU" sz="2800" dirty="0">
                <a:solidFill>
                  <a:srgbClr val="222222"/>
                </a:solidFill>
                <a:latin typeface="AvenirNext-Medium"/>
                <a:cs typeface="AvenirNext-Medium"/>
              </a:rPr>
              <a:t>представляет собой расширенный набор </a:t>
            </a:r>
            <a:r>
              <a:rPr lang="en" sz="2800" dirty="0">
                <a:solidFill>
                  <a:srgbClr val="222222"/>
                </a:solidFill>
                <a:latin typeface="AvenirNext-Medium"/>
                <a:cs typeface="AvenirNext-Medium"/>
              </a:rPr>
              <a:t>JRE </a:t>
            </a:r>
            <a:r>
              <a:rPr lang="ru-RU" sz="2800" dirty="0">
                <a:solidFill>
                  <a:srgbClr val="222222"/>
                </a:solidFill>
                <a:latin typeface="AvenirNext-Medium"/>
                <a:cs typeface="AvenirNext-Medium"/>
              </a:rPr>
              <a:t>и содержит инструменты для программистов на </a:t>
            </a:r>
            <a:r>
              <a:rPr lang="en" sz="2800" dirty="0">
                <a:solidFill>
                  <a:srgbClr val="222222"/>
                </a:solidFill>
                <a:latin typeface="AvenirNext-Medium"/>
                <a:cs typeface="AvenirNext-Medium"/>
              </a:rPr>
              <a:t>Java, </a:t>
            </a:r>
            <a:r>
              <a:rPr lang="ru-RU" sz="2800" dirty="0">
                <a:solidFill>
                  <a:srgbClr val="222222"/>
                </a:solidFill>
                <a:latin typeface="AvenirNext-Medium"/>
                <a:cs typeface="AvenirNext-Medium"/>
              </a:rPr>
              <a:t>например. компилятор </a:t>
            </a:r>
            <a:r>
              <a:rPr lang="en" sz="2800" dirty="0">
                <a:solidFill>
                  <a:srgbClr val="222222"/>
                </a:solidFill>
                <a:latin typeface="AvenirNext-Medium"/>
                <a:cs typeface="AvenirNext-Medium"/>
              </a:rPr>
              <a:t>Java</a:t>
            </a:r>
            <a:endParaRPr sz="2800" dirty="0">
              <a:latin typeface="AvenirNext-Medium"/>
              <a:cs typeface="AvenirNext-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37422" y="451792"/>
            <a:ext cx="31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838787"/>
                </a:solidFill>
                <a:latin typeface="DIN Alternate"/>
                <a:cs typeface="DIN Alternate"/>
              </a:rPr>
              <a:t>11</a:t>
            </a:r>
            <a:endParaRPr sz="2400">
              <a:latin typeface="DIN Alternate"/>
              <a:cs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3714764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77192"/>
            <a:ext cx="6800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2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5" dirty="0">
                <a:solidFill>
                  <a:srgbClr val="838787"/>
                </a:solidFill>
                <a:latin typeface="DIN Alternate"/>
                <a:cs typeface="DIN Alternate"/>
              </a:rPr>
              <a:t>LANGUAGE</a:t>
            </a:r>
            <a:r>
              <a:rPr sz="2400" b="1" spc="32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OVERVIEW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JAVA</a:t>
            </a:r>
            <a:r>
              <a:rPr spc="-40" dirty="0"/>
              <a:t> </a:t>
            </a:r>
            <a:r>
              <a:rPr dirty="0"/>
              <a:t>COMPONENTS:</a:t>
            </a:r>
            <a:r>
              <a:rPr spc="-25" dirty="0"/>
              <a:t> </a:t>
            </a:r>
            <a:r>
              <a:rPr dirty="0"/>
              <a:t>JVM</a:t>
            </a:r>
            <a:r>
              <a:rPr spc="-25" dirty="0"/>
              <a:t> </a:t>
            </a:r>
            <a:r>
              <a:rPr dirty="0"/>
              <a:t>&amp;</a:t>
            </a:r>
            <a:r>
              <a:rPr spc="-30" dirty="0"/>
              <a:t> </a:t>
            </a:r>
            <a:r>
              <a:rPr dirty="0"/>
              <a:t>JRE</a:t>
            </a:r>
            <a:r>
              <a:rPr spc="-25" dirty="0"/>
              <a:t> </a:t>
            </a:r>
            <a:r>
              <a:rPr dirty="0"/>
              <a:t>&amp;</a:t>
            </a:r>
            <a:r>
              <a:rPr spc="-25" dirty="0"/>
              <a:t> JDK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4500" y="2705430"/>
            <a:ext cx="11879580" cy="5554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r>
              <a:rPr lang="en" sz="2400" b="1" dirty="0"/>
              <a:t>JVM</a:t>
            </a:r>
            <a:r>
              <a:rPr lang="en" sz="2400" dirty="0"/>
              <a:t> (Java Virtual Machine) - </a:t>
            </a:r>
            <a:r>
              <a:rPr lang="ru-RU" sz="2400" dirty="0"/>
              <a:t>это виртуальная машина </a:t>
            </a:r>
            <a:r>
              <a:rPr lang="en" sz="2400" dirty="0"/>
              <a:t>Java - </a:t>
            </a:r>
            <a:r>
              <a:rPr lang="ru-RU" sz="2400" dirty="0"/>
              <a:t>основная часть исполняющей системы </a:t>
            </a:r>
            <a:r>
              <a:rPr lang="en" sz="2400" dirty="0"/>
              <a:t>Java, </a:t>
            </a:r>
            <a:r>
              <a:rPr lang="ru-RU" sz="2400" dirty="0"/>
              <a:t>так называемой </a:t>
            </a:r>
            <a:r>
              <a:rPr lang="en" sz="2400" dirty="0"/>
              <a:t>Java Runtime Environment (JRE). </a:t>
            </a:r>
            <a:r>
              <a:rPr lang="ru-RU" sz="2400" dirty="0"/>
              <a:t>Виртуальная машина </a:t>
            </a:r>
            <a:r>
              <a:rPr lang="en" sz="2400" dirty="0"/>
              <a:t>Java </a:t>
            </a:r>
            <a:r>
              <a:rPr lang="ru-RU" sz="2400" dirty="0"/>
              <a:t>исполняет байт-код </a:t>
            </a:r>
            <a:r>
              <a:rPr lang="en" sz="2400" dirty="0"/>
              <a:t>Java, </a:t>
            </a:r>
            <a:r>
              <a:rPr lang="ru-RU" sz="2400" dirty="0"/>
              <a:t>предварительно созданный из исходного текста </a:t>
            </a:r>
            <a:r>
              <a:rPr lang="en" sz="2400" dirty="0"/>
              <a:t>Java-</a:t>
            </a:r>
            <a:r>
              <a:rPr lang="ru-RU" sz="2400" dirty="0"/>
              <a:t>программы компилятором </a:t>
            </a:r>
            <a:r>
              <a:rPr lang="en" sz="2400" dirty="0"/>
              <a:t>Java (</a:t>
            </a:r>
            <a:r>
              <a:rPr lang="en" sz="2400" dirty="0" err="1"/>
              <a:t>javac</a:t>
            </a:r>
            <a:r>
              <a:rPr lang="en" sz="2400" dirty="0"/>
              <a:t>). JVM </a:t>
            </a:r>
            <a:r>
              <a:rPr lang="ru-RU" sz="2400" dirty="0"/>
              <a:t>обеспечивает </a:t>
            </a:r>
            <a:r>
              <a:rPr lang="ru-RU" sz="2400" dirty="0" err="1"/>
              <a:t>платформо</a:t>
            </a:r>
            <a:r>
              <a:rPr lang="ru-RU" sz="2400" dirty="0"/>
              <a:t>-независимый способ выполнения кода. Программисты могут писать код не задумываясь, как и где он будет выполняться.</a:t>
            </a:r>
            <a:endParaRPr lang="en-US" sz="2400" dirty="0"/>
          </a:p>
          <a:p>
            <a:endParaRPr lang="ru-RU" sz="2400" dirty="0"/>
          </a:p>
          <a:p>
            <a:r>
              <a:rPr lang="en" sz="2400" b="1" dirty="0"/>
              <a:t>JRE</a:t>
            </a:r>
            <a:r>
              <a:rPr lang="en" sz="2400" dirty="0"/>
              <a:t> (Java Runtime Environment) - </a:t>
            </a:r>
            <a:r>
              <a:rPr lang="ru-RU" sz="2400" dirty="0"/>
              <a:t>это минимальная реализация виртуальной машины, необходимая для исполнения </a:t>
            </a:r>
            <a:r>
              <a:rPr lang="en" sz="2400" dirty="0"/>
              <a:t>Java </a:t>
            </a:r>
            <a:r>
              <a:rPr lang="ru-RU" sz="2400" dirty="0"/>
              <a:t>приложений, без компилятора и других средств разработки. Состоит из виртуальной машины и библиотек </a:t>
            </a:r>
            <a:r>
              <a:rPr lang="en" sz="2400" dirty="0"/>
              <a:t>Java </a:t>
            </a:r>
            <a:r>
              <a:rPr lang="ru-RU" sz="2400" dirty="0"/>
              <a:t>классов.</a:t>
            </a:r>
            <a:endParaRPr lang="en-US" sz="2400" dirty="0"/>
          </a:p>
          <a:p>
            <a:endParaRPr lang="ru-RU" sz="2400" dirty="0"/>
          </a:p>
          <a:p>
            <a:r>
              <a:rPr lang="en" sz="2400" b="1" dirty="0"/>
              <a:t>JDK</a:t>
            </a:r>
            <a:r>
              <a:rPr lang="en" sz="2400" dirty="0"/>
              <a:t> (Java Development Kit) - </a:t>
            </a:r>
            <a:r>
              <a:rPr lang="ru-RU" sz="2400" dirty="0"/>
              <a:t>это комплект разработчика приложений на языке </a:t>
            </a:r>
            <a:r>
              <a:rPr lang="en" sz="2400" dirty="0"/>
              <a:t>Java, </a:t>
            </a:r>
            <a:r>
              <a:rPr lang="ru-RU" sz="2400" dirty="0"/>
              <a:t>включающий в себя компилятор, стандартные библиотеки классов </a:t>
            </a:r>
            <a:r>
              <a:rPr lang="en" sz="2400" dirty="0"/>
              <a:t>Java, </a:t>
            </a:r>
            <a:r>
              <a:rPr lang="ru-RU" sz="2400" dirty="0"/>
              <a:t>примеры, документацию, различные утилиты и исполнительную систему </a:t>
            </a:r>
            <a:r>
              <a:rPr lang="en" sz="2400" dirty="0"/>
              <a:t>JRE. 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37422" y="451792"/>
            <a:ext cx="31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838787"/>
                </a:solidFill>
                <a:latin typeface="DIN Alternate"/>
                <a:cs typeface="DIN Alternate"/>
              </a:rPr>
              <a:t>11</a:t>
            </a:r>
            <a:endParaRPr sz="2400">
              <a:latin typeface="DIN Alternate"/>
              <a:cs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4098439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77192"/>
            <a:ext cx="6800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10" dirty="0">
                <a:solidFill>
                  <a:srgbClr val="838787"/>
                </a:solidFill>
                <a:latin typeface="DIN Alternate"/>
                <a:cs typeface="DIN Alternate"/>
              </a:rPr>
              <a:t>INTRODUCTION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TO</a:t>
            </a:r>
            <a:r>
              <a:rPr sz="2400" b="1" spc="32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dirty="0">
                <a:solidFill>
                  <a:srgbClr val="838787"/>
                </a:solidFill>
                <a:latin typeface="DIN Alternate"/>
                <a:cs typeface="DIN Alternate"/>
              </a:rPr>
              <a:t>JAVA:</a:t>
            </a:r>
            <a:r>
              <a:rPr sz="2400" b="1" spc="315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85" dirty="0">
                <a:solidFill>
                  <a:srgbClr val="838787"/>
                </a:solidFill>
                <a:latin typeface="DIN Alternate"/>
                <a:cs typeface="DIN Alternate"/>
              </a:rPr>
              <a:t>LANGUAGE</a:t>
            </a:r>
            <a:r>
              <a:rPr sz="2400" b="1" spc="320" dirty="0">
                <a:solidFill>
                  <a:srgbClr val="838787"/>
                </a:solidFill>
                <a:latin typeface="DIN Alternate"/>
                <a:cs typeface="DIN Alternate"/>
              </a:rPr>
              <a:t> </a:t>
            </a:r>
            <a:r>
              <a:rPr sz="2400" b="1" spc="90" dirty="0">
                <a:solidFill>
                  <a:srgbClr val="838787"/>
                </a:solidFill>
                <a:latin typeface="DIN Alternate"/>
                <a:cs typeface="DIN Alternate"/>
              </a:rPr>
              <a:t>OVERVIEW</a:t>
            </a:r>
            <a:endParaRPr sz="2400">
              <a:latin typeface="DIN Alternate"/>
              <a:cs typeface="DIN Alternat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JAVA</a:t>
            </a:r>
            <a:r>
              <a:rPr spc="-40" dirty="0"/>
              <a:t> </a:t>
            </a:r>
            <a:r>
              <a:rPr dirty="0"/>
              <a:t>COMPONENTS:</a:t>
            </a:r>
            <a:r>
              <a:rPr spc="-25" dirty="0"/>
              <a:t> </a:t>
            </a:r>
            <a:r>
              <a:rPr dirty="0"/>
              <a:t>JVM</a:t>
            </a:r>
            <a:r>
              <a:rPr spc="-25" dirty="0"/>
              <a:t> </a:t>
            </a:r>
            <a:r>
              <a:rPr dirty="0"/>
              <a:t>&amp;</a:t>
            </a:r>
            <a:r>
              <a:rPr spc="-30" dirty="0"/>
              <a:t> </a:t>
            </a:r>
            <a:r>
              <a:rPr dirty="0"/>
              <a:t>JRE</a:t>
            </a:r>
            <a:r>
              <a:rPr spc="-25" dirty="0"/>
              <a:t> </a:t>
            </a:r>
            <a:r>
              <a:rPr dirty="0"/>
              <a:t>&amp;</a:t>
            </a:r>
            <a:r>
              <a:rPr spc="-25" dirty="0"/>
              <a:t> JDK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37422" y="451792"/>
            <a:ext cx="31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838787"/>
                </a:solidFill>
                <a:latin typeface="DIN Alternate"/>
                <a:cs typeface="DIN Alternate"/>
              </a:rPr>
              <a:t>11</a:t>
            </a:r>
            <a:endParaRPr sz="2400">
              <a:latin typeface="DIN Alternate"/>
              <a:cs typeface="DIN Alternate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148B0C-DDE9-874F-8E14-21C1B6CD9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38" y="2695267"/>
            <a:ext cx="11174877" cy="654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80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94072509-0F85-1142-BB1A-4BEC700F77C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3596918"/>
            <a:ext cx="11998325" cy="3682365"/>
          </a:xfrm>
          <a:prstGeom prst="rect">
            <a:avLst/>
          </a:prstGeom>
        </p:spPr>
        <p:txBody>
          <a:bodyPr vert="horz" wrap="square" lIns="0" tIns="346075" rIns="0" bIns="0" rtlCol="0">
            <a:spAutoFit/>
          </a:bodyPr>
          <a:lstStyle/>
          <a:p>
            <a:pPr marL="12700" marR="5080">
              <a:lnSpc>
                <a:spcPts val="13080"/>
              </a:lnSpc>
              <a:spcBef>
                <a:spcPts val="2725"/>
              </a:spcBef>
              <a:tabLst>
                <a:tab pos="6690359" algn="l"/>
              </a:tabLst>
            </a:pPr>
            <a:r>
              <a:rPr sz="13100" spc="-55" dirty="0">
                <a:solidFill>
                  <a:srgbClr val="E42832"/>
                </a:solidFill>
              </a:rPr>
              <a:t>OBJEC</a:t>
            </a:r>
            <a:r>
              <a:rPr sz="13100" spc="-880" dirty="0">
                <a:solidFill>
                  <a:srgbClr val="E42832"/>
                </a:solidFill>
              </a:rPr>
              <a:t>T</a:t>
            </a:r>
            <a:r>
              <a:rPr sz="13100" spc="-55" dirty="0">
                <a:solidFill>
                  <a:srgbClr val="E42832"/>
                </a:solidFill>
              </a:rPr>
              <a:t>-</a:t>
            </a:r>
            <a:r>
              <a:rPr sz="13100" spc="-10" dirty="0">
                <a:solidFill>
                  <a:srgbClr val="E42832"/>
                </a:solidFill>
              </a:rPr>
              <a:t>ORIENTED </a:t>
            </a:r>
            <a:r>
              <a:rPr sz="13100" spc="-10" dirty="0"/>
              <a:t>PRINCIPLES</a:t>
            </a:r>
            <a:r>
              <a:rPr sz="13100" dirty="0"/>
              <a:t>	</a:t>
            </a:r>
            <a:r>
              <a:rPr sz="13100" spc="-45" dirty="0"/>
              <a:t>OVERVIEW</a:t>
            </a:r>
            <a:endParaRPr sz="13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4A5D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876</TotalTime>
  <Words>2386</Words>
  <Application>Microsoft Macintosh PowerPoint</Application>
  <PresentationFormat>Произвольный</PresentationFormat>
  <Paragraphs>547</Paragraphs>
  <Slides>52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64" baseType="lpstr">
      <vt:lpstr>Arial</vt:lpstr>
      <vt:lpstr>Avenir Next</vt:lpstr>
      <vt:lpstr>Avenir Next Demi</vt:lpstr>
      <vt:lpstr>AvenirNext-Medium</vt:lpstr>
      <vt:lpstr>AvenirNext-MediumItalic</vt:lpstr>
      <vt:lpstr>DIN Alternate</vt:lpstr>
      <vt:lpstr>DIN Condensed</vt:lpstr>
      <vt:lpstr>Lucida Grande</vt:lpstr>
      <vt:lpstr>Menlo</vt:lpstr>
      <vt:lpstr>Menlo-BoldItalic</vt:lpstr>
      <vt:lpstr>Verdana</vt:lpstr>
      <vt:lpstr>Office Theme</vt:lpstr>
      <vt:lpstr>Презентация PowerPoint</vt:lpstr>
      <vt:lpstr>GETTING STARTED</vt:lpstr>
      <vt:lpstr>JAVA OVERVIEW</vt:lpstr>
      <vt:lpstr>Java and evolution</vt:lpstr>
      <vt:lpstr>INTRODUCTION TO JAVA: LANGUAGE OVERVIEW</vt:lpstr>
      <vt:lpstr>JAVA COMPONENTS: JVM &amp; JRE &amp; JDK</vt:lpstr>
      <vt:lpstr>JAVA COMPONENTS: JVM &amp; JRE &amp; JDK</vt:lpstr>
      <vt:lpstr>JAVA COMPONENTS: JVM &amp; JRE &amp; JDK</vt:lpstr>
      <vt:lpstr>OBJECT-ORIENTED PRINCIPLES OVERVIEW</vt:lpstr>
      <vt:lpstr>WHAT IS AN OBJECT?</vt:lpstr>
      <vt:lpstr>CHARACTERISTICS</vt:lpstr>
      <vt:lpstr>OBJECT BREAKDOWN: DOG</vt:lpstr>
      <vt:lpstr>OBJECT BREAKDOWN: BOOK</vt:lpstr>
      <vt:lpstr>ALGORITHMS</vt:lpstr>
      <vt:lpstr>DEFINITION OF AN ALGORITHM</vt:lpstr>
      <vt:lpstr>WRITING FIRST PROGRAM</vt:lpstr>
      <vt:lpstr>Презентация PowerPoint</vt:lpstr>
      <vt:lpstr>WRITING OUTPUT TO THE CONSOLE</vt:lpstr>
      <vt:lpstr>WRITING OUTPUT TO THE CONSOLE: SYNTAX</vt:lpstr>
      <vt:lpstr>WRITING OUTPUT TO THE CONSOLE: EXAMPLE</vt:lpstr>
      <vt:lpstr>WRITING OUTPUT STATEMENT BREAKDOWN</vt:lpstr>
      <vt:lpstr>VARIABLES OVERVIEW</vt:lpstr>
      <vt:lpstr>VARIABLES DEFINITION</vt:lpstr>
      <vt:lpstr>VARIABLES RELATIONSHIP WITH OBJECTS</vt:lpstr>
      <vt:lpstr>DATA TYPE CATEGORIES</vt:lpstr>
      <vt:lpstr>PRIMITIVE DATA TYPES IN DEPTH: INTEGER</vt:lpstr>
      <vt:lpstr>PRIMITIVE DATA TYPES IN DEPTH: FLOATING POINT</vt:lpstr>
      <vt:lpstr>PRIMITIVE DATA TYPES IN DEPTH: LOGICAL</vt:lpstr>
      <vt:lpstr>PRIMITIVE DATA TYPES IN DEPTH: TEXTUAL</vt:lpstr>
      <vt:lpstr>DEFINING VARIABLES IN JAVA CODE</vt:lpstr>
      <vt:lpstr>VARIABLE DECLARATION IN JAVA: SYNTAX</vt:lpstr>
      <vt:lpstr>VARIABLE DECLARATION IN JAVA: EXAMPLE</vt:lpstr>
      <vt:lpstr>VARIABLE DECLARATION BREAKDOWN</vt:lpstr>
      <vt:lpstr>MORE EXAMPLES</vt:lpstr>
      <vt:lpstr>ARITHMETIC OPERATORS</vt:lpstr>
      <vt:lpstr>ARITHMETIC OPERATORS OVERVIEW</vt:lpstr>
      <vt:lpstr>OPERATORS BREAKDOWN: ADDITION</vt:lpstr>
      <vt:lpstr>OPERATORS BREAKDOWN: SUBTRACTION</vt:lpstr>
      <vt:lpstr>OPERATORS BREAKDOWN: MULTIPLICATION</vt:lpstr>
      <vt:lpstr>OPERATORS BREAKDOWN: DIVISION</vt:lpstr>
      <vt:lpstr>OPERATORS BREAKDOWN: REMAINDER</vt:lpstr>
      <vt:lpstr>TRICKY QUESTIONS</vt:lpstr>
      <vt:lpstr>TYPE CONVERSION: CASTING</vt:lpstr>
      <vt:lpstr>Презентация PowerPoint</vt:lpstr>
      <vt:lpstr>OVERVIEW</vt:lpstr>
      <vt:lpstr>(1) MISSING TERMINATOR SIGN: THE CODE</vt:lpstr>
      <vt:lpstr>(1) MISSING TERMINATOR SIGN: THE FIX</vt:lpstr>
      <vt:lpstr>(2.1) BAD CLASS SPELLING: THE CODE</vt:lpstr>
      <vt:lpstr>(2.1) BAD CLASS SPELLING: THE FIX</vt:lpstr>
      <vt:lpstr>(3) CODE PLACEMENT OUTSIDE OF THE BODY: THE FIX</vt:lpstr>
      <vt:lpstr>(4) QUOTES MISPLACEMENT: THE CODE</vt:lpstr>
      <vt:lpstr>(4) QUOTES MISPLACEMENT: THE FIX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19</cp:revision>
  <cp:lastPrinted>2022-12-02T22:03:09Z</cp:lastPrinted>
  <dcterms:created xsi:type="dcterms:W3CDTF">2022-12-02T19:33:32Z</dcterms:created>
  <dcterms:modified xsi:type="dcterms:W3CDTF">2022-12-07T15:46:51Z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2022-10-25T00:00:00Z</vt:filetime>
  </property>
  <property fmtid="{D5CDD505-2E9C-101B-9397-08002B2CF9AE}" pid="3" name="Creator">
    <vt:lpwstr>Keynote</vt:lpwstr>
  </property>
  <property fmtid="{D5CDD505-2E9C-101B-9397-08002B2CF9AE}" pid="4" name="LastSaved">
    <vt:filetime>2022-12-02T00:00:00Z</vt:filetime>
  </property>
  <property fmtid="{D5CDD505-2E9C-101B-9397-08002B2CF9AE}" pid="5" name="Producer">
    <vt:lpwstr>Acrobat Pro 22.3.20258</vt:lpwstr>
  </property>
</Properties>
</file>